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4"/>
  </p:notesMasterIdLst>
  <p:sldIdLst>
    <p:sldId id="256" r:id="rId2"/>
    <p:sldId id="257" r:id="rId3"/>
    <p:sldId id="258" r:id="rId4"/>
    <p:sldId id="259" r:id="rId5"/>
    <p:sldId id="272" r:id="rId6"/>
    <p:sldId id="273" r:id="rId7"/>
    <p:sldId id="274" r:id="rId8"/>
    <p:sldId id="275" r:id="rId9"/>
    <p:sldId id="260" r:id="rId10"/>
    <p:sldId id="269" r:id="rId11"/>
    <p:sldId id="263" r:id="rId12"/>
    <p:sldId id="270" r:id="rId13"/>
    <p:sldId id="296" r:id="rId14"/>
    <p:sldId id="276" r:id="rId15"/>
    <p:sldId id="277" r:id="rId16"/>
    <p:sldId id="280" r:id="rId17"/>
    <p:sldId id="281" r:id="rId18"/>
    <p:sldId id="282" r:id="rId19"/>
    <p:sldId id="312" r:id="rId20"/>
    <p:sldId id="303" r:id="rId21"/>
    <p:sldId id="262" r:id="rId22"/>
    <p:sldId id="288" r:id="rId23"/>
    <p:sldId id="261" r:id="rId24"/>
    <p:sldId id="306" r:id="rId25"/>
    <p:sldId id="264" r:id="rId26"/>
    <p:sldId id="265" r:id="rId27"/>
    <p:sldId id="268" r:id="rId28"/>
    <p:sldId id="267" r:id="rId29"/>
    <p:sldId id="290" r:id="rId30"/>
    <p:sldId id="315" r:id="rId31"/>
    <p:sldId id="283" r:id="rId32"/>
    <p:sldId id="284" r:id="rId33"/>
    <p:sldId id="285" r:id="rId34"/>
    <p:sldId id="286" r:id="rId35"/>
    <p:sldId id="287" r:id="rId36"/>
    <p:sldId id="304" r:id="rId37"/>
    <p:sldId id="307" r:id="rId38"/>
    <p:sldId id="289" r:id="rId39"/>
    <p:sldId id="319" r:id="rId40"/>
    <p:sldId id="317" r:id="rId41"/>
    <p:sldId id="318" r:id="rId42"/>
    <p:sldId id="316" r:id="rId43"/>
    <p:sldId id="320" r:id="rId44"/>
    <p:sldId id="313" r:id="rId45"/>
    <p:sldId id="294" r:id="rId46"/>
    <p:sldId id="302" r:id="rId47"/>
    <p:sldId id="314" r:id="rId48"/>
    <p:sldId id="292" r:id="rId49"/>
    <p:sldId id="293" r:id="rId50"/>
    <p:sldId id="295" r:id="rId51"/>
    <p:sldId id="301" r:id="rId52"/>
    <p:sldId id="305" r:id="rId53"/>
    <p:sldId id="300" r:id="rId54"/>
    <p:sldId id="308" r:id="rId55"/>
    <p:sldId id="309" r:id="rId56"/>
    <p:sldId id="310" r:id="rId57"/>
    <p:sldId id="311" r:id="rId58"/>
    <p:sldId id="297" r:id="rId59"/>
    <p:sldId id="298" r:id="rId60"/>
    <p:sldId id="299" r:id="rId61"/>
    <p:sldId id="291" r:id="rId62"/>
    <p:sldId id="279"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839" autoAdjust="0"/>
  </p:normalViewPr>
  <p:slideViewPr>
    <p:cSldViewPr snapToGrid="0">
      <p:cViewPr varScale="1">
        <p:scale>
          <a:sx n="74" d="100"/>
          <a:sy n="74" d="100"/>
        </p:scale>
        <p:origin x="-1962" y="-9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jpe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7038A1-8292-436A-8145-CE19D9C25BB9}" type="datetimeFigureOut">
              <a:rPr lang="en-GB" smtClean="0"/>
              <a:pPr/>
              <a:t>03/03/2015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44AB93-029A-4184-91F9-59AE8636D880}" type="slidenum">
              <a:rPr lang="en-GB" smtClean="0"/>
              <a:pPr/>
              <a:t>‹#›</a:t>
            </a:fld>
            <a:endParaRPr lang="en-GB"/>
          </a:p>
        </p:txBody>
      </p:sp>
    </p:spTree>
    <p:extLst>
      <p:ext uri="{BB962C8B-B14F-4D97-AF65-F5344CB8AC3E}">
        <p14:creationId xmlns:p14="http://schemas.microsoft.com/office/powerpoint/2010/main" xmlns="" val="17748252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Thank you for</a:t>
            </a:r>
            <a:r>
              <a:rPr lang="en-GB" baseline="0" dirty="0" smtClean="0"/>
              <a:t> coming tonight. </a:t>
            </a:r>
          </a:p>
          <a:p>
            <a:endParaRPr lang="en-GB" baseline="0" dirty="0" smtClean="0"/>
          </a:p>
          <a:p>
            <a:r>
              <a:rPr lang="en-GB" dirty="0" smtClean="0"/>
              <a:t>This</a:t>
            </a:r>
            <a:r>
              <a:rPr lang="en-GB" baseline="0" dirty="0" smtClean="0"/>
              <a:t> is a story of my own experiences, what works for this team may well not work for your team but hopefully you can take something away from tonight.</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1</a:t>
            </a:fld>
            <a:endParaRPr lang="en-GB"/>
          </a:p>
        </p:txBody>
      </p:sp>
    </p:spTree>
    <p:extLst>
      <p:ext uri="{BB962C8B-B14F-4D97-AF65-F5344CB8AC3E}">
        <p14:creationId xmlns:p14="http://schemas.microsoft.com/office/powerpoint/2010/main" xmlns="" val="3972461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You may or may not have already had that moment, but if</a:t>
            </a:r>
            <a:r>
              <a:rPr lang="en-GB" baseline="0" dirty="0" smtClean="0"/>
              <a:t> you haven’t, don’t worry – at some point it all becomes clear.</a:t>
            </a:r>
          </a:p>
          <a:p>
            <a:endParaRPr lang="en-GB" baseline="0" dirty="0" smtClean="0"/>
          </a:p>
          <a:p>
            <a:r>
              <a:rPr lang="en-GB" baseline="0" dirty="0" smtClean="0"/>
              <a:t>You just have to keep at it a little bit more.</a:t>
            </a:r>
          </a:p>
          <a:p>
            <a:endParaRPr lang="en-GB" baseline="0" dirty="0" smtClean="0"/>
          </a:p>
          <a:p>
            <a:r>
              <a:rPr lang="en-GB" baseline="0" dirty="0" smtClean="0"/>
              <a:t>My colleague and the reason for the title of this session had the “aha!” moment after coming back from the Xmas break where he had left stating that over the holidays he would be “free from the shackles of TDD”.</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20</a:t>
            </a:fld>
            <a:endParaRPr lang="en-GB"/>
          </a:p>
        </p:txBody>
      </p:sp>
    </p:spTree>
    <p:extLst>
      <p:ext uri="{BB962C8B-B14F-4D97-AF65-F5344CB8AC3E}">
        <p14:creationId xmlns:p14="http://schemas.microsoft.com/office/powerpoint/2010/main" xmlns="" val="2727103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Being open</a:t>
            </a:r>
            <a:r>
              <a:rPr lang="en-GB" baseline="0" dirty="0" smtClean="0"/>
              <a:t> minded was important because it is a long journey and it takes time to embed the new ways of doing things.</a:t>
            </a:r>
          </a:p>
          <a:p>
            <a:endParaRPr lang="en-GB" baseline="0" dirty="0" smtClean="0"/>
          </a:p>
          <a:p>
            <a:r>
              <a:rPr lang="en-GB" baseline="0" dirty="0" smtClean="0"/>
              <a:t>During the adoption of the new processes it can often feel like you have a lot of hills to climb and chasms to cross but stick with it and you will get there.</a:t>
            </a:r>
          </a:p>
          <a:p>
            <a:endParaRPr lang="en-GB" baseline="0" dirty="0" smtClean="0"/>
          </a:p>
          <a:p>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21</a:t>
            </a:fld>
            <a:endParaRPr lang="en-GB"/>
          </a:p>
        </p:txBody>
      </p:sp>
    </p:spTree>
    <p:extLst>
      <p:ext uri="{BB962C8B-B14F-4D97-AF65-F5344CB8AC3E}">
        <p14:creationId xmlns:p14="http://schemas.microsoft.com/office/powerpoint/2010/main" xmlns="" val="2135064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 is important to note that whenever</a:t>
            </a:r>
            <a:r>
              <a:rPr lang="en-GB" baseline="0" dirty="0" smtClean="0"/>
              <a:t> we try to learn new things it can be quite a hard process.</a:t>
            </a:r>
          </a:p>
          <a:p>
            <a:endParaRPr lang="en-GB" baseline="0" dirty="0" smtClean="0"/>
          </a:p>
          <a:p>
            <a:r>
              <a:rPr lang="en-GB" baseline="0" dirty="0" smtClean="0"/>
              <a:t>I just wanted to introduce the term COMFORT, STRETCH, PANIC – has anyone heard of this before?</a:t>
            </a:r>
          </a:p>
          <a:p>
            <a:endParaRPr lang="en-GB" baseline="0" dirty="0" smtClean="0"/>
          </a:p>
          <a:p>
            <a:r>
              <a:rPr lang="en-GB" dirty="0" smtClean="0"/>
              <a:t>The basic idea</a:t>
            </a:r>
            <a:r>
              <a:rPr lang="en-GB" baseline="0" dirty="0" smtClean="0"/>
              <a:t> is that we do our best learning when we are being stretched instead of working within our comfort zone, but it is important not to stretch ourselves too far as this can push us into panic which then results in poor learning.</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23</a:t>
            </a:fld>
            <a:endParaRPr lang="en-GB"/>
          </a:p>
        </p:txBody>
      </p:sp>
    </p:spTree>
    <p:extLst>
      <p:ext uri="{BB962C8B-B14F-4D97-AF65-F5344CB8AC3E}">
        <p14:creationId xmlns:p14="http://schemas.microsoft.com/office/powerpoint/2010/main" xmlns="" val="3747249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an ideal</a:t>
            </a:r>
            <a:r>
              <a:rPr lang="en-GB" baseline="0" dirty="0" smtClean="0"/>
              <a:t> world your automation should be more like this </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25</a:t>
            </a:fld>
            <a:endParaRPr lang="en-GB"/>
          </a:p>
        </p:txBody>
      </p:sp>
    </p:spTree>
    <p:extLst>
      <p:ext uri="{BB962C8B-B14F-4D97-AF65-F5344CB8AC3E}">
        <p14:creationId xmlns:p14="http://schemas.microsoft.com/office/powerpoint/2010/main" xmlns="" val="13835082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More testers means Dev’s think they don’t have to test</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26</a:t>
            </a:fld>
            <a:endParaRPr lang="en-GB"/>
          </a:p>
        </p:txBody>
      </p:sp>
    </p:spTree>
    <p:extLst>
      <p:ext uri="{BB962C8B-B14F-4D97-AF65-F5344CB8AC3E}">
        <p14:creationId xmlns:p14="http://schemas.microsoft.com/office/powerpoint/2010/main" xmlns="" val="40163216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people</a:t>
            </a:r>
            <a:r>
              <a:rPr lang="en-GB" baseline="0" dirty="0" smtClean="0"/>
              <a:t> first start getting into UI testing this is typically what happens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27</a:t>
            </a:fld>
            <a:endParaRPr lang="en-GB"/>
          </a:p>
        </p:txBody>
      </p:sp>
    </p:spTree>
    <p:extLst>
      <p:ext uri="{BB962C8B-B14F-4D97-AF65-F5344CB8AC3E}">
        <p14:creationId xmlns:p14="http://schemas.microsoft.com/office/powerpoint/2010/main" xmlns="" val="21192073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BDD is complementary</a:t>
            </a:r>
            <a:r>
              <a:rPr lang="en-GB" baseline="0" dirty="0" smtClean="0"/>
              <a:t> to TDD</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28</a:t>
            </a:fld>
            <a:endParaRPr lang="en-GB"/>
          </a:p>
        </p:txBody>
      </p:sp>
    </p:spTree>
    <p:extLst>
      <p:ext uri="{BB962C8B-B14F-4D97-AF65-F5344CB8AC3E}">
        <p14:creationId xmlns:p14="http://schemas.microsoft.com/office/powerpoint/2010/main" xmlns="" val="4262142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typical requirement might come in like this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31</a:t>
            </a:fld>
            <a:endParaRPr lang="en-GB"/>
          </a:p>
        </p:txBody>
      </p:sp>
    </p:spTree>
    <p:extLst>
      <p:ext uri="{BB962C8B-B14F-4D97-AF65-F5344CB8AC3E}">
        <p14:creationId xmlns:p14="http://schemas.microsoft.com/office/powerpoint/2010/main" xmlns="" val="26120707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Sit down with BA, Testers,</a:t>
            </a:r>
            <a:r>
              <a:rPr lang="en-GB" baseline="0" dirty="0" smtClean="0"/>
              <a:t> Developers, Product Owner – ask questions refine the acceptance criteria</a:t>
            </a:r>
          </a:p>
          <a:p>
            <a:endParaRPr lang="en-GB" baseline="0" dirty="0" smtClean="0"/>
          </a:p>
          <a:p>
            <a:r>
              <a:rPr lang="en-GB" baseline="0" dirty="0" smtClean="0"/>
              <a:t>Can I have an example ?</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32</a:t>
            </a:fld>
            <a:endParaRPr lang="en-GB"/>
          </a:p>
        </p:txBody>
      </p:sp>
    </p:spTree>
    <p:extLst>
      <p:ext uri="{BB962C8B-B14F-4D97-AF65-F5344CB8AC3E}">
        <p14:creationId xmlns:p14="http://schemas.microsoft.com/office/powerpoint/2010/main" xmlns="" val="616798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firmer idea of what is required.</a:t>
            </a:r>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33</a:t>
            </a:fld>
            <a:endParaRPr lang="en-GB"/>
          </a:p>
        </p:txBody>
      </p:sp>
    </p:spTree>
    <p:extLst>
      <p:ext uri="{BB962C8B-B14F-4D97-AF65-F5344CB8AC3E}">
        <p14:creationId xmlns:p14="http://schemas.microsoft.com/office/powerpoint/2010/main" xmlns="" val="2865687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Richard Allen</a:t>
            </a:r>
          </a:p>
          <a:p>
            <a:endParaRPr lang="en-GB" dirty="0" smtClean="0"/>
          </a:p>
          <a:p>
            <a:r>
              <a:rPr lang="en-GB" dirty="0" smtClean="0"/>
              <a:t>Software developer for over 15 years based in Bournemouth</a:t>
            </a:r>
          </a:p>
          <a:p>
            <a:r>
              <a:rPr lang="en-GB" dirty="0" smtClean="0"/>
              <a:t>Co-Founder of Developer South Coast</a:t>
            </a:r>
          </a:p>
          <a:p>
            <a:r>
              <a:rPr lang="en-GB" dirty="0" smtClean="0"/>
              <a:t>Co-Founder</a:t>
            </a:r>
            <a:r>
              <a:rPr lang="en-GB" baseline="0" dirty="0" smtClean="0"/>
              <a:t> of LeaveWizard.com</a:t>
            </a:r>
          </a:p>
          <a:p>
            <a:r>
              <a:rPr lang="en-GB" baseline="0" dirty="0" smtClean="0"/>
              <a:t>Currently contracting with Fitness First in Poole</a:t>
            </a:r>
          </a:p>
          <a:p>
            <a:endParaRPr lang="en-GB" baseline="0" dirty="0" smtClean="0"/>
          </a:p>
          <a:p>
            <a:r>
              <a:rPr lang="en-GB" baseline="0" dirty="0" smtClean="0"/>
              <a:t>How many people currently do TDD?</a:t>
            </a:r>
          </a:p>
          <a:p>
            <a:r>
              <a:rPr lang="en-GB" baseline="0" dirty="0" smtClean="0"/>
              <a:t>How many do BDD?</a:t>
            </a:r>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2</a:t>
            </a:fld>
            <a:endParaRPr lang="en-GB"/>
          </a:p>
        </p:txBody>
      </p:sp>
    </p:spTree>
    <p:extLst>
      <p:ext uri="{BB962C8B-B14F-4D97-AF65-F5344CB8AC3E}">
        <p14:creationId xmlns:p14="http://schemas.microsoft.com/office/powerpoint/2010/main" xmlns="" val="37116206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From initial requirements</a:t>
            </a:r>
            <a:r>
              <a:rPr lang="en-GB" baseline="0" dirty="0" smtClean="0"/>
              <a:t> outline scenarios are defined</a:t>
            </a:r>
          </a:p>
          <a:p>
            <a:endParaRPr lang="en-GB" baseline="0" dirty="0" smtClean="0"/>
          </a:p>
          <a:p>
            <a:r>
              <a:rPr lang="en-GB" baseline="0" dirty="0" smtClean="0"/>
              <a:t>This is typical performed by a developer and a tester as a pair</a:t>
            </a:r>
          </a:p>
          <a:p>
            <a:endParaRPr lang="en-GB" baseline="0" dirty="0" smtClean="0"/>
          </a:p>
          <a:p>
            <a:r>
              <a:rPr lang="en-GB" baseline="0" dirty="0" smtClean="0"/>
              <a:t>Double check those scenarios with BA/Product Owner</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34</a:t>
            </a:fld>
            <a:endParaRPr lang="en-GB"/>
          </a:p>
        </p:txBody>
      </p:sp>
    </p:spTree>
    <p:extLst>
      <p:ext uri="{BB962C8B-B14F-4D97-AF65-F5344CB8AC3E}">
        <p14:creationId xmlns:p14="http://schemas.microsoft.com/office/powerpoint/2010/main" xmlns="" val="36405450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Further expansion</a:t>
            </a:r>
            <a:r>
              <a:rPr lang="en-GB" baseline="0" dirty="0" smtClean="0"/>
              <a:t> performed by Developer and Tester, any questions about unclear scenarios raised with BA/PO.</a:t>
            </a:r>
            <a:endParaRPr lang="en-GB" dirty="0" smtClean="0"/>
          </a:p>
          <a:p>
            <a:endParaRPr lang="en-GB" dirty="0" smtClean="0"/>
          </a:p>
          <a:p>
            <a:r>
              <a:rPr lang="en-GB" dirty="0" smtClean="0"/>
              <a:t>No code written</a:t>
            </a:r>
            <a:r>
              <a:rPr lang="en-GB" baseline="0" dirty="0" smtClean="0"/>
              <a:t> at this point.</a:t>
            </a:r>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35</a:t>
            </a:fld>
            <a:endParaRPr lang="en-GB"/>
          </a:p>
        </p:txBody>
      </p:sp>
    </p:spTree>
    <p:extLst>
      <p:ext uri="{BB962C8B-B14F-4D97-AF65-F5344CB8AC3E}">
        <p14:creationId xmlns:p14="http://schemas.microsoft.com/office/powerpoint/2010/main" xmlns="" val="24296477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How much you</a:t>
            </a:r>
            <a:r>
              <a:rPr lang="en-GB" baseline="0" dirty="0" smtClean="0"/>
              <a:t> do all depends on where you and your team are?</a:t>
            </a:r>
          </a:p>
          <a:p>
            <a:endParaRPr lang="en-GB" baseline="0" dirty="0" smtClean="0"/>
          </a:p>
          <a:p>
            <a:r>
              <a:rPr lang="en-GB" baseline="0" dirty="0" smtClean="0"/>
              <a:t>Are you truly cross functional?</a:t>
            </a:r>
          </a:p>
          <a:p>
            <a:endParaRPr lang="en-GB" baseline="0" dirty="0" smtClean="0"/>
          </a:p>
          <a:p>
            <a:r>
              <a:rPr lang="en-GB" baseline="0" dirty="0" smtClean="0"/>
              <a:t>What can you do today that would make you more cross functional?</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36</a:t>
            </a:fld>
            <a:endParaRPr lang="en-GB"/>
          </a:p>
        </p:txBody>
      </p:sp>
    </p:spTree>
    <p:extLst>
      <p:ext uri="{BB962C8B-B14F-4D97-AF65-F5344CB8AC3E}">
        <p14:creationId xmlns:p14="http://schemas.microsoft.com/office/powerpoint/2010/main" xmlns="" val="30747882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Before we go into the demo it is</a:t>
            </a:r>
            <a:r>
              <a:rPr lang="en-GB" baseline="0" dirty="0" smtClean="0"/>
              <a:t> worth exploring what our current understanding of a unit test is.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38</a:t>
            </a:fld>
            <a:endParaRPr lang="en-GB"/>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There are lots of definitions of what a unit test</a:t>
            </a:r>
            <a:r>
              <a:rPr lang="en-GB" baseline="0" dirty="0" smtClean="0"/>
              <a:t> is, a lot of people consider a unit test to be at class level.</a:t>
            </a:r>
          </a:p>
          <a:p>
            <a:endParaRPr lang="en-GB" baseline="0" dirty="0" smtClean="0"/>
          </a:p>
          <a:p>
            <a:r>
              <a:rPr lang="en-GB" baseline="0" dirty="0" smtClean="0"/>
              <a:t>My personal approach is to consider a unit test to be anything that can does not cross an interface boundary i.e. a user interface, a third party service or a database</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39</a:t>
            </a:fld>
            <a:endParaRPr lang="en-GB"/>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To achieve</a:t>
            </a:r>
            <a:r>
              <a:rPr lang="en-GB" baseline="0" dirty="0" smtClean="0"/>
              <a:t> unit testing red which write the initial test and have not implementation</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40</a:t>
            </a:fld>
            <a:endParaRPr lang="en-GB"/>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Next we get the test green as quickly as possible by</a:t>
            </a:r>
            <a:r>
              <a:rPr lang="en-GB" baseline="0" dirty="0" smtClean="0"/>
              <a:t> implementing a quick and dirty controller that interacts with mock versions of the external data stores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41</a:t>
            </a:fld>
            <a:endParaRPr lang="en-GB"/>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Finally, we </a:t>
            </a:r>
            <a:r>
              <a:rPr lang="en-GB" dirty="0" err="1" smtClean="0"/>
              <a:t>refactor</a:t>
            </a:r>
            <a:r>
              <a:rPr lang="en-GB" baseline="0" dirty="0" smtClean="0"/>
              <a:t> the internals of our controller to ensure we follow the single responsibility principle and make or code more maintainable.</a:t>
            </a:r>
          </a:p>
          <a:p>
            <a:endParaRPr lang="en-GB" baseline="0" dirty="0" smtClean="0"/>
          </a:p>
          <a:p>
            <a:r>
              <a:rPr lang="en-GB" baseline="0" dirty="0" smtClean="0"/>
              <a:t>Once we have our tests to ensure that the behaviour of the system is correct, we can </a:t>
            </a:r>
            <a:r>
              <a:rPr lang="en-GB" baseline="0" dirty="0" err="1" smtClean="0"/>
              <a:t>refactor</a:t>
            </a:r>
            <a:r>
              <a:rPr lang="en-GB" baseline="0" dirty="0" smtClean="0"/>
              <a:t> the internal architecture as much as we like without impacting the tests.</a:t>
            </a:r>
          </a:p>
          <a:p>
            <a:endParaRPr lang="en-GB" baseline="0" dirty="0" smtClean="0"/>
          </a:p>
          <a:p>
            <a:r>
              <a:rPr lang="en-GB" baseline="0" dirty="0" smtClean="0"/>
              <a:t>This approach can help our tests to be less brittle and does not require as many code changes when we want to change how we implement the behaviour of the system.</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42</a:t>
            </a:fld>
            <a:endParaRPr lang="en-GB"/>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A black</a:t>
            </a:r>
            <a:r>
              <a:rPr lang="en-GB" baseline="0" dirty="0" smtClean="0"/>
              <a:t> box test takes the boundary up a level and begins automating the UI and exercising the external facing API.</a:t>
            </a:r>
          </a:p>
          <a:p>
            <a:endParaRPr lang="en-GB" baseline="0" dirty="0" smtClean="0"/>
          </a:p>
          <a:p>
            <a:r>
              <a:rPr lang="en-GB" baseline="0" dirty="0" smtClean="0"/>
              <a:t>The key is to only interact with the external end points of the application, where possible this would be the User Interface and APIs.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43</a:t>
            </a:fld>
            <a:endParaRPr lang="en-GB"/>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By taking</a:t>
            </a:r>
            <a:r>
              <a:rPr lang="en-GB" baseline="0" dirty="0" smtClean="0"/>
              <a:t> this approach to unit testing o</a:t>
            </a:r>
            <a:r>
              <a:rPr lang="en-GB" dirty="0" smtClean="0"/>
              <a:t>ne</a:t>
            </a:r>
            <a:r>
              <a:rPr lang="en-GB" baseline="0" dirty="0" smtClean="0"/>
              <a:t> </a:t>
            </a:r>
            <a:r>
              <a:rPr lang="en-GB" baseline="0" dirty="0" smtClean="0"/>
              <a:t>key benefit </a:t>
            </a:r>
            <a:r>
              <a:rPr lang="en-GB" baseline="0" dirty="0" smtClean="0"/>
              <a:t>that emerges from using </a:t>
            </a:r>
            <a:r>
              <a:rPr lang="en-GB" baseline="0" dirty="0" smtClean="0"/>
              <a:t>BDD is the ability to keep consistency between your test approaches.</a:t>
            </a:r>
          </a:p>
          <a:p>
            <a:endParaRPr lang="en-GB" baseline="0" dirty="0" smtClean="0"/>
          </a:p>
          <a:p>
            <a:r>
              <a:rPr lang="en-GB" baseline="0" dirty="0" smtClean="0"/>
              <a:t>We can use the same language concepts to write tests at all levels of our application.</a:t>
            </a:r>
          </a:p>
          <a:p>
            <a:endParaRPr lang="en-GB" baseline="0" dirty="0" smtClean="0"/>
          </a:p>
        </p:txBody>
      </p:sp>
      <p:sp>
        <p:nvSpPr>
          <p:cNvPr id="4" name="Slide Number Placeholder 3"/>
          <p:cNvSpPr>
            <a:spLocks noGrp="1"/>
          </p:cNvSpPr>
          <p:nvPr>
            <p:ph type="sldNum" sz="quarter" idx="10"/>
          </p:nvPr>
        </p:nvSpPr>
        <p:spPr/>
        <p:txBody>
          <a:bodyPr/>
          <a:lstStyle/>
          <a:p>
            <a:fld id="{C444AB93-029A-4184-91F9-59AE8636D880}" type="slidenum">
              <a:rPr lang="en-GB" smtClean="0"/>
              <a:pPr/>
              <a:t>44</a:t>
            </a:fld>
            <a:endParaRPr lang="en-GB"/>
          </a:p>
        </p:txBody>
      </p:sp>
    </p:spTree>
    <p:extLst>
      <p:ext uri="{BB962C8B-B14F-4D97-AF65-F5344CB8AC3E}">
        <p14:creationId xmlns:p14="http://schemas.microsoft.com/office/powerpoint/2010/main" xmlns="" val="296899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Asked to go to Fitness First as they embarked on a new rebrand and implementation of a digital platform to support their effort</a:t>
            </a:r>
            <a:r>
              <a:rPr lang="en-GB" baseline="0" dirty="0" smtClean="0"/>
              <a:t>s over the coming years.</a:t>
            </a:r>
          </a:p>
          <a:p>
            <a:endParaRPr lang="en-GB" baseline="0" dirty="0" smtClean="0"/>
          </a:p>
          <a:p>
            <a:r>
              <a:rPr lang="en-GB" baseline="0" dirty="0" smtClean="0"/>
              <a:t>Project included rebranding 9 international websites based upon around an </a:t>
            </a:r>
            <a:r>
              <a:rPr lang="en-GB" baseline="0" dirty="0" err="1" smtClean="0"/>
              <a:t>EpiServer</a:t>
            </a:r>
            <a:r>
              <a:rPr lang="en-GB" baseline="0" dirty="0" smtClean="0"/>
              <a:t> CMS</a:t>
            </a:r>
          </a:p>
          <a:p>
            <a:r>
              <a:rPr lang="en-GB" baseline="0" dirty="0" smtClean="0"/>
              <a:t>Implementation of a Windows Azure based digital platform with an </a:t>
            </a:r>
            <a:r>
              <a:rPr lang="en-GB" baseline="0" dirty="0" err="1" smtClean="0"/>
              <a:t>Api</a:t>
            </a:r>
            <a:r>
              <a:rPr lang="en-GB" baseline="0" dirty="0" smtClean="0"/>
              <a:t> to support a web based portal together with an iOS and Android mobile applications.</a:t>
            </a:r>
          </a:p>
          <a:p>
            <a:endParaRPr lang="en-GB" baseline="0" dirty="0" smtClean="0"/>
          </a:p>
          <a:p>
            <a:r>
              <a:rPr lang="en-GB" baseline="0" dirty="0" smtClean="0"/>
              <a:t>The project was to be implemented with two external digital agencies providing user interface design and implementation support.</a:t>
            </a:r>
          </a:p>
          <a:p>
            <a:endParaRPr lang="en-GB" baseline="0" dirty="0" smtClean="0"/>
          </a:p>
          <a:p>
            <a:r>
              <a:rPr lang="en-GB" baseline="0" dirty="0" smtClean="0"/>
              <a:t>It was a greenfield project which laid the perfect foundations to put together a solid automation framework that would allow the team to develop at a continuous sustainable pace. </a:t>
            </a:r>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3</a:t>
            </a:fld>
            <a:endParaRPr lang="en-GB"/>
          </a:p>
        </p:txBody>
      </p:sp>
    </p:spTree>
    <p:extLst>
      <p:ext uri="{BB962C8B-B14F-4D97-AF65-F5344CB8AC3E}">
        <p14:creationId xmlns:p14="http://schemas.microsoft.com/office/powerpoint/2010/main" xmlns="" val="20563604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This diagram shows a typical visual project structure that I would use.</a:t>
            </a:r>
          </a:p>
          <a:p>
            <a:endParaRPr lang="en-GB" dirty="0" smtClean="0"/>
          </a:p>
          <a:p>
            <a:r>
              <a:rPr lang="en-GB" dirty="0" smtClean="0"/>
              <a:t>Notice</a:t>
            </a:r>
            <a:r>
              <a:rPr lang="en-GB" baseline="0" dirty="0" smtClean="0"/>
              <a:t> that the Black Box Tests folder structure and the Unit Test folder structure, they are consistent.</a:t>
            </a:r>
          </a:p>
          <a:p>
            <a:endParaRPr lang="en-GB" baseline="0" dirty="0" smtClean="0"/>
          </a:p>
          <a:p>
            <a:r>
              <a:rPr lang="en-GB" baseline="0" dirty="0" smtClean="0"/>
              <a:t>This means that when testers/developers switch between the unit and black box tests they are already familiar with the layout and how things fit together.</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45</a:t>
            </a:fld>
            <a:endParaRPr lang="en-GB"/>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46</a:t>
            </a:fld>
            <a:endParaRPr lang="en-GB"/>
          </a:p>
        </p:txBody>
      </p:sp>
    </p:spTree>
    <p:extLst>
      <p:ext uri="{BB962C8B-B14F-4D97-AF65-F5344CB8AC3E}">
        <p14:creationId xmlns:p14="http://schemas.microsoft.com/office/powerpoint/2010/main" xmlns="" val="33300294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Generates a </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48</a:t>
            </a:fld>
            <a:endParaRPr lang="en-GB"/>
          </a:p>
        </p:txBody>
      </p:sp>
    </p:spTree>
    <p:extLst>
      <p:ext uri="{BB962C8B-B14F-4D97-AF65-F5344CB8AC3E}">
        <p14:creationId xmlns:p14="http://schemas.microsoft.com/office/powerpoint/2010/main" xmlns="" val="25924966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2 - Scrum teams</a:t>
            </a:r>
          </a:p>
          <a:p>
            <a:endParaRPr lang="en-GB" dirty="0" smtClean="0"/>
          </a:p>
          <a:p>
            <a:r>
              <a:rPr lang="en-GB" dirty="0" smtClean="0"/>
              <a:t>1 x digital platform development</a:t>
            </a:r>
          </a:p>
          <a:p>
            <a:r>
              <a:rPr lang="en-GB" dirty="0" smtClean="0"/>
              <a:t>1 x website development</a:t>
            </a:r>
          </a:p>
          <a:p>
            <a:endParaRPr lang="en-GB" dirty="0" smtClean="0"/>
          </a:p>
          <a:p>
            <a:r>
              <a:rPr lang="en-GB" dirty="0" smtClean="0"/>
              <a:t>Each team consisted of:</a:t>
            </a:r>
          </a:p>
          <a:p>
            <a:r>
              <a:rPr lang="en-GB" dirty="0" smtClean="0"/>
              <a:t>3 x Developers </a:t>
            </a:r>
          </a:p>
          <a:p>
            <a:r>
              <a:rPr lang="en-GB" dirty="0" smtClean="0"/>
              <a:t>2 x Testers </a:t>
            </a:r>
          </a:p>
          <a:p>
            <a:r>
              <a:rPr lang="en-GB" dirty="0" smtClean="0"/>
              <a:t>1 x Business Analyst/Product Owner</a:t>
            </a:r>
          </a:p>
          <a:p>
            <a:endParaRPr lang="en-GB" dirty="0" smtClean="0"/>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4</a:t>
            </a:fld>
            <a:endParaRPr lang="en-GB"/>
          </a:p>
        </p:txBody>
      </p:sp>
    </p:spTree>
    <p:extLst>
      <p:ext uri="{BB962C8B-B14F-4D97-AF65-F5344CB8AC3E}">
        <p14:creationId xmlns:p14="http://schemas.microsoft.com/office/powerpoint/2010/main" xmlns="" val="1932934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team’s experience was probably fairly typical for most teams. </a:t>
            </a:r>
          </a:p>
          <a:p>
            <a:endParaRPr lang="en-GB" baseline="0" dirty="0" smtClean="0"/>
          </a:p>
          <a:p>
            <a:r>
              <a:rPr lang="en-GB" baseline="0" dirty="0" smtClean="0"/>
              <a:t>The testers were generally good at manual exploratory testing and general testing practices i.e. identifying missing requirements, breaking stuff </a:t>
            </a:r>
            <a:r>
              <a:rPr lang="en-GB" baseline="0" dirty="0" err="1" smtClean="0"/>
              <a:t>etc</a:t>
            </a:r>
            <a:endParaRPr lang="en-GB" baseline="0" dirty="0" smtClean="0"/>
          </a:p>
          <a:p>
            <a:endParaRPr lang="en-GB" baseline="0" dirty="0" smtClean="0"/>
          </a:p>
          <a:p>
            <a:r>
              <a:rPr lang="en-GB" baseline="0" dirty="0" smtClean="0"/>
              <a:t>The developers were good developers</a:t>
            </a:r>
          </a:p>
          <a:p>
            <a:endParaRPr lang="en-GB" baseline="0" dirty="0" smtClean="0"/>
          </a:p>
          <a:p>
            <a:r>
              <a:rPr lang="en-GB" baseline="0" dirty="0" smtClean="0"/>
              <a:t>The important thing was that everyone on the team was open minded and willing to try new things – and this is very important</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9</a:t>
            </a:fld>
            <a:endParaRPr lang="en-GB"/>
          </a:p>
        </p:txBody>
      </p:sp>
    </p:spTree>
    <p:extLst>
      <p:ext uri="{BB962C8B-B14F-4D97-AF65-F5344CB8AC3E}">
        <p14:creationId xmlns:p14="http://schemas.microsoft.com/office/powerpoint/2010/main" xmlns="" val="930585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So what are the first steps...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10</a:t>
            </a:fld>
            <a:endParaRPr lang="en-GB"/>
          </a:p>
        </p:txBody>
      </p:sp>
    </p:spTree>
    <p:extLst>
      <p:ext uri="{BB962C8B-B14F-4D97-AF65-F5344CB8AC3E}">
        <p14:creationId xmlns:p14="http://schemas.microsoft.com/office/powerpoint/2010/main" xmlns="" val="23029676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To help you better</a:t>
            </a:r>
            <a:r>
              <a:rPr lang="en-GB" baseline="0" dirty="0" smtClean="0"/>
              <a:t> understand how it can vary between teams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11</a:t>
            </a:fld>
            <a:endParaRPr lang="en-GB"/>
          </a:p>
        </p:txBody>
      </p:sp>
    </p:spTree>
    <p:extLst>
      <p:ext uri="{BB962C8B-B14F-4D97-AF65-F5344CB8AC3E}">
        <p14:creationId xmlns:p14="http://schemas.microsoft.com/office/powerpoint/2010/main" xmlns="" val="1896763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How</a:t>
            </a:r>
            <a:r>
              <a:rPr lang="en-GB" baseline="0" dirty="0" smtClean="0"/>
              <a:t> do we capture examples...</a:t>
            </a:r>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12</a:t>
            </a:fld>
            <a:endParaRPr lang="en-GB"/>
          </a:p>
        </p:txBody>
      </p:sp>
    </p:spTree>
    <p:extLst>
      <p:ext uri="{BB962C8B-B14F-4D97-AF65-F5344CB8AC3E}">
        <p14:creationId xmlns:p14="http://schemas.microsoft.com/office/powerpoint/2010/main" xmlns="" val="2061918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dirty="0" smtClean="0"/>
              <a:t>BDD</a:t>
            </a:r>
            <a:r>
              <a:rPr lang="en-GB" baseline="0" dirty="0" smtClean="0"/>
              <a:t> uses a language syntax called Gherkin, you may be familiar with it already</a:t>
            </a:r>
          </a:p>
          <a:p>
            <a:endParaRPr lang="en-GB" dirty="0"/>
          </a:p>
        </p:txBody>
      </p:sp>
      <p:sp>
        <p:nvSpPr>
          <p:cNvPr id="4" name="Slide Number Placeholder 3"/>
          <p:cNvSpPr>
            <a:spLocks noGrp="1"/>
          </p:cNvSpPr>
          <p:nvPr>
            <p:ph type="sldNum" sz="quarter" idx="10"/>
          </p:nvPr>
        </p:nvSpPr>
        <p:spPr/>
        <p:txBody>
          <a:bodyPr/>
          <a:lstStyle/>
          <a:p>
            <a:fld id="{C444AB93-029A-4184-91F9-59AE8636D880}" type="slidenum">
              <a:rPr lang="en-GB" smtClean="0"/>
              <a:pPr/>
              <a:t>13</a:t>
            </a:fld>
            <a:endParaRPr lang="en-GB"/>
          </a:p>
        </p:txBody>
      </p:sp>
    </p:spTree>
    <p:extLst>
      <p:ext uri="{BB962C8B-B14F-4D97-AF65-F5344CB8AC3E}">
        <p14:creationId xmlns:p14="http://schemas.microsoft.com/office/powerpoint/2010/main" xmlns="" val="2850742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6118127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3549147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2547484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2607536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552735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793505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1886040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1871912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164286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745705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E28CF1-D94A-4667-83CF-4362FE491178}" type="datetimeFigureOut">
              <a:rPr lang="en-GB" smtClean="0"/>
              <a:pPr/>
              <a:t>03/03/2015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4223506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E28CF1-D94A-4667-83CF-4362FE491178}" type="datetimeFigureOut">
              <a:rPr lang="en-GB" smtClean="0"/>
              <a:pPr/>
              <a:t>03/03/2015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E1E6EA-1D3C-4C01-B850-F15756978B6F}" type="slidenum">
              <a:rPr lang="en-GB" smtClean="0"/>
              <a:pPr/>
              <a:t>‹#›</a:t>
            </a:fld>
            <a:endParaRPr lang="en-GB"/>
          </a:p>
        </p:txBody>
      </p:sp>
    </p:spTree>
    <p:extLst>
      <p:ext uri="{BB962C8B-B14F-4D97-AF65-F5344CB8AC3E}">
        <p14:creationId xmlns:p14="http://schemas.microsoft.com/office/powerpoint/2010/main" xmlns="" val="42423533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hyperlink" Target="http://lizkeogh.com/" TargetMode="External"/><Relationship Id="rId2" Type="http://schemas.openxmlformats.org/officeDocument/2006/relationships/hyperlink" Target="http://dannorth.net/" TargetMode="External"/><Relationship Id="rId1" Type="http://schemas.openxmlformats.org/officeDocument/2006/relationships/slideLayout" Target="../slideLayouts/slideLayout2.xml"/><Relationship Id="rId4" Type="http://schemas.openxmlformats.org/officeDocument/2006/relationships/hyperlink" Target="http://richallen.blogspot.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smtClean="0"/>
              <a:t>“Free from the shackles of </a:t>
            </a:r>
            <a:r>
              <a:rPr lang="en-GB" dirty="0" smtClean="0">
                <a:solidFill>
                  <a:schemeClr val="accent4"/>
                </a:solidFill>
              </a:rPr>
              <a:t>Test Driven Development</a:t>
            </a:r>
            <a:r>
              <a:rPr lang="en-GB" dirty="0" smtClean="0"/>
              <a:t>”</a:t>
            </a:r>
            <a:endParaRPr lang="en-GB" dirty="0"/>
          </a:p>
        </p:txBody>
      </p:sp>
      <p:sp>
        <p:nvSpPr>
          <p:cNvPr id="3" name="Subtitle 2"/>
          <p:cNvSpPr>
            <a:spLocks noGrp="1"/>
          </p:cNvSpPr>
          <p:nvPr>
            <p:ph type="subTitle" idx="1"/>
          </p:nvPr>
        </p:nvSpPr>
        <p:spPr/>
        <p:txBody>
          <a:bodyPr/>
          <a:lstStyle/>
          <a:p>
            <a:r>
              <a:rPr lang="en-GB" dirty="0" smtClean="0"/>
              <a:t>How to successfully introduce BDD using </a:t>
            </a:r>
            <a:r>
              <a:rPr lang="en-GB" dirty="0" err="1" smtClean="0"/>
              <a:t>SpecFlow</a:t>
            </a:r>
            <a:r>
              <a:rPr lang="en-GB" dirty="0" smtClean="0"/>
              <a:t> into your development project</a:t>
            </a:r>
            <a:endParaRPr lang="en-GB" dirty="0"/>
          </a:p>
        </p:txBody>
      </p:sp>
      <p:sp>
        <p:nvSpPr>
          <p:cNvPr id="4" name="TextBox 3"/>
          <p:cNvSpPr txBox="1"/>
          <p:nvPr/>
        </p:nvSpPr>
        <p:spPr>
          <a:xfrm>
            <a:off x="9173906" y="5660572"/>
            <a:ext cx="2540952" cy="923330"/>
          </a:xfrm>
          <a:prstGeom prst="rect">
            <a:avLst/>
          </a:prstGeom>
          <a:noFill/>
        </p:spPr>
        <p:txBody>
          <a:bodyPr wrap="none" rtlCol="0">
            <a:spAutoFit/>
          </a:bodyPr>
          <a:lstStyle/>
          <a:p>
            <a:r>
              <a:rPr lang="en-GB" dirty="0" smtClean="0"/>
              <a:t>Richard Allen</a:t>
            </a:r>
          </a:p>
          <a:p>
            <a:r>
              <a:rPr lang="en-GB" dirty="0" smtClean="0"/>
              <a:t>t: @</a:t>
            </a:r>
            <a:r>
              <a:rPr lang="en-GB" dirty="0" err="1" smtClean="0"/>
              <a:t>rich_allen</a:t>
            </a:r>
            <a:endParaRPr lang="en-GB" dirty="0" smtClean="0"/>
          </a:p>
          <a:p>
            <a:r>
              <a:rPr lang="en-GB" dirty="0" smtClean="0"/>
              <a:t>e: rich@leavewizard.com</a:t>
            </a:r>
            <a:endParaRPr lang="en-GB" dirty="0"/>
          </a:p>
        </p:txBody>
      </p:sp>
    </p:spTree>
    <p:extLst>
      <p:ext uri="{BB962C8B-B14F-4D97-AF65-F5344CB8AC3E}">
        <p14:creationId xmlns:p14="http://schemas.microsoft.com/office/powerpoint/2010/main" xmlns="" val="977224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Introducing BDD</a:t>
            </a:r>
            <a:endParaRPr lang="en-GB"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xmlns="" val="0"/>
              </a:ext>
            </a:extLst>
          </a:blip>
          <a:stretch>
            <a:fillRect/>
          </a:stretch>
        </p:blipFill>
        <p:spPr>
          <a:xfrm>
            <a:off x="8273942" y="4445000"/>
            <a:ext cx="3740245" cy="2322889"/>
          </a:xfrm>
        </p:spPr>
      </p:pic>
      <p:sp>
        <p:nvSpPr>
          <p:cNvPr id="5" name="TextBox 4"/>
          <p:cNvSpPr txBox="1"/>
          <p:nvPr/>
        </p:nvSpPr>
        <p:spPr>
          <a:xfrm>
            <a:off x="3282950" y="2288838"/>
            <a:ext cx="5626099" cy="1446550"/>
          </a:xfrm>
          <a:prstGeom prst="rect">
            <a:avLst/>
          </a:prstGeom>
          <a:noFill/>
        </p:spPr>
        <p:txBody>
          <a:bodyPr wrap="square" rtlCol="0">
            <a:spAutoFit/>
          </a:bodyPr>
          <a:lstStyle/>
          <a:p>
            <a:pPr algn="ctr"/>
            <a:r>
              <a:rPr lang="en-GB" sz="4400" dirty="0" smtClean="0">
                <a:solidFill>
                  <a:schemeClr val="accent4"/>
                </a:solidFill>
              </a:rPr>
              <a:t>Shared understanding </a:t>
            </a:r>
            <a:r>
              <a:rPr lang="en-GB" sz="4400" dirty="0" smtClean="0"/>
              <a:t>by discussing examples</a:t>
            </a:r>
            <a:endParaRPr lang="en-GB" sz="4400" dirty="0"/>
          </a:p>
        </p:txBody>
      </p:sp>
    </p:spTree>
    <p:extLst>
      <p:ext uri="{BB962C8B-B14F-4D97-AF65-F5344CB8AC3E}">
        <p14:creationId xmlns:p14="http://schemas.microsoft.com/office/powerpoint/2010/main" xmlns="" val="32184766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Read this!</a:t>
            </a:r>
            <a:endParaRPr lang="en-GB" dirty="0"/>
          </a:p>
        </p:txBody>
      </p:sp>
      <p:sp>
        <p:nvSpPr>
          <p:cNvPr id="3" name="AutoShape 2" descr="Image result for specification by example"/>
          <p:cNvSpPr>
            <a:spLocks noChangeAspect="1" noChangeArrowheads="1"/>
          </p:cNvSpPr>
          <p:nvPr/>
        </p:nvSpPr>
        <p:spPr bwMode="auto">
          <a:xfrm>
            <a:off x="155575" y="-144463"/>
            <a:ext cx="2327216" cy="2327224"/>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4" name="Picture 3"/>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4358840" y="1690688"/>
            <a:ext cx="3474320" cy="4338579"/>
          </a:xfrm>
          <a:prstGeom prst="rect">
            <a:avLst/>
          </a:prstGeom>
        </p:spPr>
      </p:pic>
    </p:spTree>
    <p:extLst>
      <p:ext uri="{BB962C8B-B14F-4D97-AF65-F5344CB8AC3E}">
        <p14:creationId xmlns:p14="http://schemas.microsoft.com/office/powerpoint/2010/main" xmlns="" val="20492578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Why Examples?</a:t>
            </a:r>
            <a:endParaRPr lang="en-GB"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xmlns="" val="0"/>
              </a:ext>
            </a:extLst>
          </a:blip>
          <a:stretch>
            <a:fillRect/>
          </a:stretch>
        </p:blipFill>
        <p:spPr>
          <a:xfrm>
            <a:off x="2494833" y="2071457"/>
            <a:ext cx="6493726" cy="2721359"/>
          </a:xfrm>
        </p:spPr>
      </p:pic>
    </p:spTree>
    <p:extLst>
      <p:ext uri="{BB962C8B-B14F-4D97-AF65-F5344CB8AC3E}">
        <p14:creationId xmlns:p14="http://schemas.microsoft.com/office/powerpoint/2010/main" xmlns="" val="2490871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What’s in a story?</a:t>
            </a:r>
            <a:endParaRPr lang="en-GB" dirty="0"/>
          </a:p>
        </p:txBody>
      </p:sp>
      <p:pic>
        <p:nvPicPr>
          <p:cNvPr id="3074" name="Picture 2" descr="http://www.tonyadavidson.com/wp-content-migrated/uploads/2012/08/Story-Once-Upon-a-Time.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453268" y="1450633"/>
            <a:ext cx="6416333" cy="505039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0260330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Gherkin: User Story</a:t>
            </a:r>
            <a:endParaRPr lang="en-GB" dirty="0"/>
          </a:p>
        </p:txBody>
      </p:sp>
      <p:sp>
        <p:nvSpPr>
          <p:cNvPr id="6" name="Rectangle 2"/>
          <p:cNvSpPr>
            <a:spLocks noChangeArrowheads="1"/>
          </p:cNvSpPr>
          <p:nvPr/>
        </p:nvSpPr>
        <p:spPr bwMode="auto">
          <a:xfrm>
            <a:off x="2711450" y="2234049"/>
            <a:ext cx="6769100" cy="19389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panose="020B0604020202020204" pitchFamily="34" charset="0"/>
              </a:rPr>
              <a:t>Title </a:t>
            </a:r>
            <a:r>
              <a:rPr kumimoji="0" lang="en-US" altLang="en-US" sz="2400" b="0" i="0" u="none" strike="noStrike" cap="none" normalizeH="0" baseline="0" dirty="0" smtClean="0">
                <a:ln>
                  <a:noFill/>
                </a:ln>
                <a:solidFill>
                  <a:schemeClr val="accent4"/>
                </a:solidFill>
                <a:effectLst/>
                <a:latin typeface="Arial" panose="020B0604020202020204" pitchFamily="34" charset="0"/>
              </a:rPr>
              <a:t>[One line describing the story]</a:t>
            </a:r>
            <a:br>
              <a:rPr kumimoji="0" lang="en-US" altLang="en-US" sz="2400" b="0" i="0" u="none" strike="noStrike" cap="none" normalizeH="0" baseline="0" dirty="0" smtClean="0">
                <a:ln>
                  <a:noFill/>
                </a:ln>
                <a:solidFill>
                  <a:schemeClr val="accent4"/>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In order to </a:t>
            </a:r>
            <a:r>
              <a:rPr kumimoji="0" lang="en-US" altLang="en-US" sz="2400" b="0" i="0" u="none" strike="noStrike" cap="none" normalizeH="0" baseline="0" dirty="0" smtClean="0">
                <a:ln>
                  <a:noFill/>
                </a:ln>
                <a:solidFill>
                  <a:schemeClr val="accent4"/>
                </a:solidFill>
                <a:effectLst/>
                <a:latin typeface="Arial" panose="020B0604020202020204" pitchFamily="34" charset="0"/>
              </a:rPr>
              <a:t>[benefit]</a:t>
            </a:r>
            <a:r>
              <a:rPr kumimoji="0" lang="en-US" altLang="en-US" sz="2400" b="0" i="0" u="none" strike="noStrike" cap="none" normalizeH="0" baseline="0" dirty="0" smtClean="0">
                <a:ln>
                  <a:noFill/>
                </a:ln>
                <a:solidFill>
                  <a:schemeClr val="tx1"/>
                </a:solidFill>
                <a:effectLst/>
                <a:latin typeface="Arial" panose="020B0604020202020204" pitchFamily="34" charset="0"/>
              </a:rPr>
              <a:t>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As a </a:t>
            </a:r>
            <a:r>
              <a:rPr kumimoji="0" lang="en-US" altLang="en-US" sz="2400" b="0" i="0" u="none" strike="noStrike" cap="none" normalizeH="0" baseline="0" dirty="0" smtClean="0">
                <a:ln>
                  <a:noFill/>
                </a:ln>
                <a:solidFill>
                  <a:schemeClr val="accent4"/>
                </a:solidFill>
                <a:effectLst/>
                <a:latin typeface="Arial" panose="020B0604020202020204" pitchFamily="34" charset="0"/>
              </a:rPr>
              <a:t>[role] </a:t>
            </a:r>
            <a:br>
              <a:rPr kumimoji="0" lang="en-US" altLang="en-US" sz="2400" b="0" i="0" u="none" strike="noStrike" cap="none" normalizeH="0" baseline="0" dirty="0" smtClean="0">
                <a:ln>
                  <a:noFill/>
                </a:ln>
                <a:solidFill>
                  <a:schemeClr val="accent4"/>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I want </a:t>
            </a:r>
            <a:r>
              <a:rPr kumimoji="0" lang="en-US" altLang="en-US" sz="2400" b="0" i="0" u="none" strike="noStrike" cap="none" normalizeH="0" baseline="0" dirty="0" smtClean="0">
                <a:ln>
                  <a:noFill/>
                </a:ln>
                <a:solidFill>
                  <a:schemeClr val="accent4"/>
                </a:solidFill>
                <a:effectLst/>
                <a:latin typeface="Arial" panose="020B0604020202020204" pitchFamily="34" charset="0"/>
              </a:rPr>
              <a:t>[feature]</a:t>
            </a:r>
          </a:p>
        </p:txBody>
      </p:sp>
    </p:spTree>
    <p:extLst>
      <p:ext uri="{BB962C8B-B14F-4D97-AF65-F5344CB8AC3E}">
        <p14:creationId xmlns:p14="http://schemas.microsoft.com/office/powerpoint/2010/main" xmlns="" val="38832882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Gherkin: </a:t>
            </a:r>
            <a:r>
              <a:rPr lang="en-GB" dirty="0" smtClean="0"/>
              <a:t>Scenarios</a:t>
            </a:r>
            <a:endParaRPr lang="en-GB" dirty="0"/>
          </a:p>
        </p:txBody>
      </p:sp>
      <p:sp>
        <p:nvSpPr>
          <p:cNvPr id="4" name="Rectangle 2"/>
          <p:cNvSpPr>
            <a:spLocks noChangeArrowheads="1"/>
          </p:cNvSpPr>
          <p:nvPr/>
        </p:nvSpPr>
        <p:spPr bwMode="auto">
          <a:xfrm>
            <a:off x="2711450" y="2201783"/>
            <a:ext cx="6769100" cy="230832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panose="020B0604020202020204" pitchFamily="34" charset="0"/>
              </a:rPr>
              <a:t>Scenario: Title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Given </a:t>
            </a:r>
            <a:r>
              <a:rPr kumimoji="0" lang="en-US" altLang="en-US" sz="2400" b="0" i="0" u="none" strike="noStrike" cap="none" normalizeH="0" baseline="0" dirty="0" smtClean="0">
                <a:ln>
                  <a:noFill/>
                </a:ln>
                <a:solidFill>
                  <a:schemeClr val="accent4"/>
                </a:solidFill>
                <a:effectLst/>
                <a:latin typeface="Arial" panose="020B0604020202020204" pitchFamily="34" charset="0"/>
              </a:rPr>
              <a:t>[context] </a:t>
            </a:r>
            <a:br>
              <a:rPr kumimoji="0" lang="en-US" altLang="en-US" sz="2400" b="0" i="0" u="none" strike="noStrike" cap="none" normalizeH="0" baseline="0" dirty="0" smtClean="0">
                <a:ln>
                  <a:noFill/>
                </a:ln>
                <a:solidFill>
                  <a:schemeClr val="accent4"/>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And </a:t>
            </a:r>
            <a:r>
              <a:rPr kumimoji="0" lang="en-US" altLang="en-US" sz="2400" b="0" i="0" u="none" strike="noStrike" cap="none" normalizeH="0" baseline="0" dirty="0" smtClean="0">
                <a:ln>
                  <a:noFill/>
                </a:ln>
                <a:solidFill>
                  <a:schemeClr val="accent4"/>
                </a:solidFill>
                <a:effectLst/>
                <a:latin typeface="Arial" panose="020B0604020202020204" pitchFamily="34" charset="0"/>
              </a:rPr>
              <a:t>[some more context]</a:t>
            </a:r>
            <a:r>
              <a:rPr kumimoji="0" lang="en-US" altLang="en-US" sz="2400" b="0" i="0" u="none" strike="noStrike" cap="none" normalizeH="0" baseline="0" dirty="0" smtClean="0">
                <a:ln>
                  <a:noFill/>
                </a:ln>
                <a:solidFill>
                  <a:schemeClr val="tx1"/>
                </a:solidFill>
                <a:effectLst/>
                <a:latin typeface="Arial" panose="020B0604020202020204" pitchFamily="34" charset="0"/>
              </a:rPr>
              <a:t>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When </a:t>
            </a:r>
            <a:r>
              <a:rPr kumimoji="0" lang="en-US" altLang="en-US" sz="2400" b="0" i="0" u="none" strike="noStrike" cap="none" normalizeH="0" baseline="0" dirty="0" smtClean="0">
                <a:ln>
                  <a:noFill/>
                </a:ln>
                <a:solidFill>
                  <a:schemeClr val="accent4"/>
                </a:solidFill>
                <a:effectLst/>
                <a:latin typeface="Arial" panose="020B0604020202020204" pitchFamily="34" charset="0"/>
              </a:rPr>
              <a:t>[event]</a:t>
            </a:r>
            <a:r>
              <a:rPr kumimoji="0" lang="en-US" altLang="en-US" sz="2400" b="0" i="0" u="none" strike="noStrike" cap="none" normalizeH="0" baseline="0" dirty="0" smtClean="0">
                <a:ln>
                  <a:noFill/>
                </a:ln>
                <a:solidFill>
                  <a:schemeClr val="tx1"/>
                </a:solidFill>
                <a:effectLst/>
                <a:latin typeface="Arial" panose="020B0604020202020204" pitchFamily="34" charset="0"/>
              </a:rPr>
              <a:t> </a:t>
            </a:r>
            <a:br>
              <a:rPr kumimoji="0" lang="en-US" altLang="en-US" sz="2400" b="0" i="0" u="none" strike="noStrike" cap="none" normalizeH="0" baseline="0" dirty="0" smtClean="0">
                <a:ln>
                  <a:noFill/>
                </a:ln>
                <a:solidFill>
                  <a:schemeClr val="tx1"/>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Then </a:t>
            </a:r>
            <a:r>
              <a:rPr kumimoji="0" lang="en-US" altLang="en-US" sz="2400" b="0" i="0" u="none" strike="noStrike" cap="none" normalizeH="0" baseline="0" dirty="0" smtClean="0">
                <a:ln>
                  <a:noFill/>
                </a:ln>
                <a:solidFill>
                  <a:schemeClr val="accent4"/>
                </a:solidFill>
                <a:effectLst/>
                <a:latin typeface="Arial" panose="020B0604020202020204" pitchFamily="34" charset="0"/>
              </a:rPr>
              <a:t>[outcome] </a:t>
            </a:r>
            <a:br>
              <a:rPr kumimoji="0" lang="en-US" altLang="en-US" sz="2400" b="0" i="0" u="none" strike="noStrike" cap="none" normalizeH="0" baseline="0" dirty="0" smtClean="0">
                <a:ln>
                  <a:noFill/>
                </a:ln>
                <a:solidFill>
                  <a:schemeClr val="accent4"/>
                </a:solidFill>
                <a:effectLst/>
                <a:latin typeface="Arial" panose="020B0604020202020204" pitchFamily="34" charset="0"/>
              </a:rPr>
            </a:br>
            <a:r>
              <a:rPr kumimoji="0" lang="en-US" altLang="en-US" sz="2400" b="0" i="0" u="none" strike="noStrike" cap="none" normalizeH="0" baseline="0" dirty="0" smtClean="0">
                <a:ln>
                  <a:noFill/>
                </a:ln>
                <a:solidFill>
                  <a:schemeClr val="tx1"/>
                </a:solidFill>
                <a:effectLst/>
                <a:latin typeface="Arial" panose="020B0604020202020204" pitchFamily="34" charset="0"/>
              </a:rPr>
              <a:t>And </a:t>
            </a:r>
            <a:r>
              <a:rPr kumimoji="0" lang="en-US" altLang="en-US" sz="2400" b="0" i="0" u="none" strike="noStrike" cap="none" normalizeH="0" baseline="0" dirty="0" smtClean="0">
                <a:ln>
                  <a:noFill/>
                </a:ln>
                <a:solidFill>
                  <a:schemeClr val="accent4"/>
                </a:solidFill>
                <a:effectLst/>
                <a:latin typeface="Arial" panose="020B0604020202020204" pitchFamily="34" charset="0"/>
              </a:rPr>
              <a:t>[some other outcome] </a:t>
            </a:r>
          </a:p>
        </p:txBody>
      </p:sp>
    </p:spTree>
    <p:extLst>
      <p:ext uri="{BB962C8B-B14F-4D97-AF65-F5344CB8AC3E}">
        <p14:creationId xmlns:p14="http://schemas.microsoft.com/office/powerpoint/2010/main" xmlns="" val="23759314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little </a:t>
            </a:r>
            <a:r>
              <a:rPr lang="en-GB" dirty="0"/>
              <a:t>tense?</a:t>
            </a:r>
          </a:p>
        </p:txBody>
      </p:sp>
      <p:sp>
        <p:nvSpPr>
          <p:cNvPr id="3" name="Content Placeholder 2"/>
          <p:cNvSpPr>
            <a:spLocks noGrp="1"/>
          </p:cNvSpPr>
          <p:nvPr>
            <p:ph idx="1"/>
          </p:nvPr>
        </p:nvSpPr>
        <p:spPr/>
        <p:txBody>
          <a:bodyPr/>
          <a:lstStyle/>
          <a:p>
            <a:pPr marL="0" indent="0">
              <a:buNone/>
            </a:pPr>
            <a:r>
              <a:rPr lang="en-GB" sz="4400" dirty="0" smtClean="0"/>
              <a:t>Given </a:t>
            </a:r>
            <a:r>
              <a:rPr lang="en-GB" sz="4400" dirty="0" smtClean="0">
                <a:solidFill>
                  <a:schemeClr val="accent4"/>
                </a:solidFill>
              </a:rPr>
              <a:t>[Context]</a:t>
            </a:r>
          </a:p>
          <a:p>
            <a:pPr marL="0" indent="0">
              <a:buNone/>
            </a:pPr>
            <a:endParaRPr lang="en-GB" sz="4400" dirty="0" smtClean="0">
              <a:solidFill>
                <a:schemeClr val="accent4"/>
              </a:solidFill>
            </a:endParaRPr>
          </a:p>
          <a:p>
            <a:pPr marL="457200" lvl="1" indent="0">
              <a:buNone/>
            </a:pPr>
            <a:r>
              <a:rPr lang="en-GB" sz="3600" dirty="0" smtClean="0"/>
              <a:t>Happens in the </a:t>
            </a:r>
            <a:r>
              <a:rPr lang="en-GB" sz="3600" b="1" dirty="0" smtClean="0">
                <a:solidFill>
                  <a:schemeClr val="accent4"/>
                </a:solidFill>
              </a:rPr>
              <a:t>past</a:t>
            </a:r>
          </a:p>
          <a:p>
            <a:pPr marL="457200" lvl="1" indent="0">
              <a:buNone/>
            </a:pPr>
            <a:endParaRPr lang="en-GB" sz="3600" b="1" dirty="0" smtClean="0">
              <a:solidFill>
                <a:schemeClr val="accent4"/>
              </a:solidFill>
            </a:endParaRPr>
          </a:p>
          <a:p>
            <a:pPr marL="914400" lvl="2" indent="0">
              <a:buNone/>
            </a:pPr>
            <a:r>
              <a:rPr lang="en-GB" sz="2800" dirty="0" smtClean="0"/>
              <a:t>“Given </a:t>
            </a:r>
            <a:r>
              <a:rPr lang="en-GB" sz="2800" dirty="0"/>
              <a:t>Fred </a:t>
            </a:r>
            <a:r>
              <a:rPr lang="en-GB" sz="2800" b="1" dirty="0">
                <a:solidFill>
                  <a:schemeClr val="accent4"/>
                </a:solidFill>
              </a:rPr>
              <a:t>bought</a:t>
            </a:r>
            <a:r>
              <a:rPr lang="en-GB" sz="2800" dirty="0"/>
              <a:t> a </a:t>
            </a:r>
            <a:r>
              <a:rPr lang="en-GB" sz="2800" dirty="0" smtClean="0"/>
              <a:t>microwave”</a:t>
            </a:r>
          </a:p>
          <a:p>
            <a:pPr marL="914400" lvl="2" indent="0">
              <a:buNone/>
            </a:pPr>
            <a:r>
              <a:rPr lang="en-GB" sz="2800" dirty="0" smtClean="0"/>
              <a:t>“Given </a:t>
            </a:r>
            <a:r>
              <a:rPr lang="en-GB" sz="2800" dirty="0"/>
              <a:t>Pat’s holiday </a:t>
            </a:r>
            <a:r>
              <a:rPr lang="en-GB" sz="2800" b="1" dirty="0">
                <a:solidFill>
                  <a:schemeClr val="accent4"/>
                </a:solidFill>
              </a:rPr>
              <a:t>has been </a:t>
            </a:r>
            <a:r>
              <a:rPr lang="en-GB" sz="2800" b="1" dirty="0" smtClean="0">
                <a:solidFill>
                  <a:schemeClr val="accent4"/>
                </a:solidFill>
              </a:rPr>
              <a:t>approved</a:t>
            </a:r>
            <a:r>
              <a:rPr lang="en-GB" sz="2800" b="1" dirty="0" smtClean="0"/>
              <a:t>”</a:t>
            </a:r>
          </a:p>
          <a:p>
            <a:pPr marL="914400" lvl="2" indent="0">
              <a:buNone/>
            </a:pPr>
            <a:r>
              <a:rPr lang="en-GB" sz="2800" dirty="0" smtClean="0"/>
              <a:t>“Given </a:t>
            </a:r>
            <a:r>
              <a:rPr lang="en-GB" sz="2800" dirty="0"/>
              <a:t>the last bar of chocolate </a:t>
            </a:r>
            <a:r>
              <a:rPr lang="en-GB" sz="2800" b="1" dirty="0">
                <a:solidFill>
                  <a:schemeClr val="accent4"/>
                </a:solidFill>
              </a:rPr>
              <a:t>was </a:t>
            </a:r>
            <a:r>
              <a:rPr lang="en-GB" sz="2800" b="1" dirty="0" smtClean="0">
                <a:solidFill>
                  <a:schemeClr val="accent4"/>
                </a:solidFill>
              </a:rPr>
              <a:t>sold</a:t>
            </a:r>
            <a:r>
              <a:rPr lang="en-GB" sz="2800" b="1" dirty="0" smtClean="0"/>
              <a:t>”</a:t>
            </a:r>
            <a:endParaRPr lang="en-GB" sz="2800" b="1" dirty="0" smtClean="0">
              <a:solidFill>
                <a:schemeClr val="accent4"/>
              </a:solidFill>
            </a:endParaRPr>
          </a:p>
          <a:p>
            <a:pPr lvl="1"/>
            <a:endParaRPr lang="en-GB" dirty="0"/>
          </a:p>
        </p:txBody>
      </p:sp>
    </p:spTree>
    <p:extLst>
      <p:ext uri="{BB962C8B-B14F-4D97-AF65-F5344CB8AC3E}">
        <p14:creationId xmlns:p14="http://schemas.microsoft.com/office/powerpoint/2010/main" xmlns="" val="18521332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little </a:t>
            </a:r>
            <a:r>
              <a:rPr lang="en-GB" dirty="0"/>
              <a:t>tense?</a:t>
            </a:r>
          </a:p>
        </p:txBody>
      </p:sp>
      <p:sp>
        <p:nvSpPr>
          <p:cNvPr id="3" name="Content Placeholder 2"/>
          <p:cNvSpPr>
            <a:spLocks noGrp="1"/>
          </p:cNvSpPr>
          <p:nvPr>
            <p:ph idx="1"/>
          </p:nvPr>
        </p:nvSpPr>
        <p:spPr/>
        <p:txBody>
          <a:bodyPr/>
          <a:lstStyle/>
          <a:p>
            <a:pPr marL="0" indent="0">
              <a:buNone/>
            </a:pPr>
            <a:r>
              <a:rPr lang="en-GB" sz="4400" dirty="0" smtClean="0"/>
              <a:t>When </a:t>
            </a:r>
            <a:r>
              <a:rPr lang="en-GB" sz="4400" dirty="0" smtClean="0">
                <a:solidFill>
                  <a:schemeClr val="accent4"/>
                </a:solidFill>
              </a:rPr>
              <a:t>[event]</a:t>
            </a:r>
          </a:p>
          <a:p>
            <a:pPr marL="0" indent="0">
              <a:buNone/>
            </a:pPr>
            <a:endParaRPr lang="en-GB" sz="4400" dirty="0" smtClean="0">
              <a:solidFill>
                <a:schemeClr val="accent4"/>
              </a:solidFill>
            </a:endParaRPr>
          </a:p>
          <a:p>
            <a:pPr marL="457200" lvl="1" indent="0">
              <a:buNone/>
            </a:pPr>
            <a:r>
              <a:rPr lang="en-GB" sz="3600" dirty="0" smtClean="0"/>
              <a:t>Happen in the </a:t>
            </a:r>
            <a:r>
              <a:rPr lang="en-GB" sz="3600" b="1" dirty="0" smtClean="0">
                <a:solidFill>
                  <a:schemeClr val="accent4"/>
                </a:solidFill>
              </a:rPr>
              <a:t>present</a:t>
            </a:r>
          </a:p>
          <a:p>
            <a:pPr marL="457200" lvl="1" indent="0">
              <a:buNone/>
            </a:pPr>
            <a:endParaRPr lang="en-GB" sz="3600" b="1" dirty="0" smtClean="0">
              <a:solidFill>
                <a:schemeClr val="accent4"/>
              </a:solidFill>
            </a:endParaRPr>
          </a:p>
          <a:p>
            <a:pPr marL="914400" lvl="2" indent="0">
              <a:buNone/>
            </a:pPr>
            <a:r>
              <a:rPr lang="en-GB" sz="2800" dirty="0" smtClean="0"/>
              <a:t>“</a:t>
            </a:r>
            <a:r>
              <a:rPr lang="en-GB" sz="2800" dirty="0"/>
              <a:t>When I </a:t>
            </a:r>
            <a:r>
              <a:rPr lang="en-GB" sz="2800" b="1" dirty="0">
                <a:solidFill>
                  <a:schemeClr val="accent4"/>
                </a:solidFill>
              </a:rPr>
              <a:t>go</a:t>
            </a:r>
            <a:r>
              <a:rPr lang="en-GB" sz="2800" dirty="0"/>
              <a:t> to the checkout</a:t>
            </a:r>
            <a:r>
              <a:rPr lang="en-GB" sz="2800" dirty="0" smtClean="0"/>
              <a:t>”</a:t>
            </a:r>
          </a:p>
          <a:p>
            <a:pPr marL="914400" lvl="2" indent="0">
              <a:buNone/>
            </a:pPr>
            <a:r>
              <a:rPr lang="en-GB" sz="2800" dirty="0" smtClean="0"/>
              <a:t>“</a:t>
            </a:r>
            <a:r>
              <a:rPr lang="en-GB" sz="2800" dirty="0"/>
              <a:t>When Bob </a:t>
            </a:r>
            <a:r>
              <a:rPr lang="en-GB" sz="2800" b="1" dirty="0">
                <a:solidFill>
                  <a:schemeClr val="accent4"/>
                </a:solidFill>
              </a:rPr>
              <a:t>adds</a:t>
            </a:r>
            <a:r>
              <a:rPr lang="en-GB" sz="2800" dirty="0"/>
              <a:t> the gig to his calendar</a:t>
            </a:r>
            <a:r>
              <a:rPr lang="en-GB" sz="2800" b="1" dirty="0" smtClean="0"/>
              <a:t>”</a:t>
            </a:r>
          </a:p>
          <a:p>
            <a:pPr marL="914400" lvl="2" indent="0">
              <a:buNone/>
            </a:pPr>
            <a:r>
              <a:rPr lang="en-GB" sz="2800" dirty="0" smtClean="0"/>
              <a:t>“</a:t>
            </a:r>
            <a:r>
              <a:rPr lang="en-GB" sz="2800" dirty="0"/>
              <a:t>When a customer </a:t>
            </a:r>
            <a:r>
              <a:rPr lang="en-GB" sz="2800" b="1" dirty="0">
                <a:solidFill>
                  <a:schemeClr val="accent4"/>
                </a:solidFill>
              </a:rPr>
              <a:t>buys</a:t>
            </a:r>
            <a:r>
              <a:rPr lang="en-GB" sz="2800" dirty="0"/>
              <a:t> the last book</a:t>
            </a:r>
            <a:r>
              <a:rPr lang="en-GB" sz="2800" b="1" dirty="0" smtClean="0"/>
              <a:t>”</a:t>
            </a:r>
            <a:endParaRPr lang="en-GB" sz="2800" b="1" dirty="0" smtClean="0">
              <a:solidFill>
                <a:schemeClr val="accent4"/>
              </a:solidFill>
            </a:endParaRPr>
          </a:p>
          <a:p>
            <a:pPr lvl="1"/>
            <a:endParaRPr lang="en-GB" dirty="0"/>
          </a:p>
        </p:txBody>
      </p:sp>
    </p:spTree>
    <p:extLst>
      <p:ext uri="{BB962C8B-B14F-4D97-AF65-F5344CB8AC3E}">
        <p14:creationId xmlns:p14="http://schemas.microsoft.com/office/powerpoint/2010/main" xmlns="" val="2544180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little </a:t>
            </a:r>
            <a:r>
              <a:rPr lang="en-GB" dirty="0"/>
              <a:t>tense?</a:t>
            </a:r>
          </a:p>
        </p:txBody>
      </p:sp>
      <p:sp>
        <p:nvSpPr>
          <p:cNvPr id="3" name="Content Placeholder 2"/>
          <p:cNvSpPr>
            <a:spLocks noGrp="1"/>
          </p:cNvSpPr>
          <p:nvPr>
            <p:ph idx="1"/>
          </p:nvPr>
        </p:nvSpPr>
        <p:spPr/>
        <p:txBody>
          <a:bodyPr/>
          <a:lstStyle/>
          <a:p>
            <a:pPr marL="0" indent="0">
              <a:buNone/>
            </a:pPr>
            <a:r>
              <a:rPr lang="en-GB" sz="4400" dirty="0" smtClean="0"/>
              <a:t>Then </a:t>
            </a:r>
            <a:r>
              <a:rPr lang="en-GB" sz="4400" dirty="0" smtClean="0">
                <a:solidFill>
                  <a:schemeClr val="accent4"/>
                </a:solidFill>
              </a:rPr>
              <a:t>[Outcome]</a:t>
            </a:r>
          </a:p>
          <a:p>
            <a:pPr marL="0" indent="0">
              <a:buNone/>
            </a:pPr>
            <a:endParaRPr lang="en-GB" sz="4400" dirty="0" smtClean="0">
              <a:solidFill>
                <a:schemeClr val="accent4"/>
              </a:solidFill>
            </a:endParaRPr>
          </a:p>
          <a:p>
            <a:pPr marL="457200" lvl="1" indent="0">
              <a:buNone/>
            </a:pPr>
            <a:r>
              <a:rPr lang="en-GB" sz="3600" dirty="0" smtClean="0"/>
              <a:t>Outcomes </a:t>
            </a:r>
            <a:r>
              <a:rPr lang="en-GB" sz="3600" dirty="0" smtClean="0">
                <a:solidFill>
                  <a:schemeClr val="accent4"/>
                </a:solidFill>
              </a:rPr>
              <a:t>should</a:t>
            </a:r>
            <a:r>
              <a:rPr lang="en-GB" sz="3600" dirty="0" smtClean="0"/>
              <a:t> happen</a:t>
            </a:r>
            <a:endParaRPr lang="en-GB" sz="3600" b="1" dirty="0" smtClean="0"/>
          </a:p>
          <a:p>
            <a:pPr marL="457200" lvl="1" indent="0">
              <a:buNone/>
            </a:pPr>
            <a:endParaRPr lang="en-GB" sz="3600" b="1" dirty="0" smtClean="0">
              <a:solidFill>
                <a:schemeClr val="accent4"/>
              </a:solidFill>
            </a:endParaRPr>
          </a:p>
          <a:p>
            <a:pPr marL="914400" lvl="2" indent="0">
              <a:buNone/>
            </a:pPr>
            <a:r>
              <a:rPr lang="en-GB" sz="2800" dirty="0" smtClean="0"/>
              <a:t>“</a:t>
            </a:r>
            <a:r>
              <a:rPr lang="en-GB" sz="2800" dirty="0"/>
              <a:t>Then the book </a:t>
            </a:r>
            <a:r>
              <a:rPr lang="en-GB" sz="2800" b="1" dirty="0">
                <a:solidFill>
                  <a:schemeClr val="accent4"/>
                </a:solidFill>
              </a:rPr>
              <a:t>should</a:t>
            </a:r>
            <a:r>
              <a:rPr lang="en-GB" sz="2800" dirty="0"/>
              <a:t> be listed as out of stock</a:t>
            </a:r>
            <a:r>
              <a:rPr lang="en-GB" sz="2800" dirty="0" smtClean="0"/>
              <a:t>”</a:t>
            </a:r>
          </a:p>
          <a:p>
            <a:pPr marL="914400" lvl="2" indent="0">
              <a:buNone/>
            </a:pPr>
            <a:r>
              <a:rPr lang="en-GB" sz="2800" dirty="0" smtClean="0"/>
              <a:t>“</a:t>
            </a:r>
            <a:r>
              <a:rPr lang="en-GB" sz="2800" dirty="0"/>
              <a:t>Then we </a:t>
            </a:r>
            <a:r>
              <a:rPr lang="en-GB" sz="2800" b="1" dirty="0">
                <a:solidFill>
                  <a:schemeClr val="accent4"/>
                </a:solidFill>
              </a:rPr>
              <a:t>should</a:t>
            </a:r>
            <a:r>
              <a:rPr lang="en-GB" sz="2800" dirty="0"/>
              <a:t> be told that Fluffy is too young</a:t>
            </a:r>
            <a:r>
              <a:rPr lang="en-GB" sz="2800" b="1" dirty="0" smtClean="0"/>
              <a:t>”</a:t>
            </a:r>
          </a:p>
        </p:txBody>
      </p:sp>
    </p:spTree>
    <p:extLst>
      <p:ext uri="{BB962C8B-B14F-4D97-AF65-F5344CB8AC3E}">
        <p14:creationId xmlns:p14="http://schemas.microsoft.com/office/powerpoint/2010/main" xmlns="" val="41806626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Ubiquitous language</a:t>
            </a:r>
            <a:endParaRPr lang="en-GB" dirty="0"/>
          </a:p>
        </p:txBody>
      </p:sp>
      <p:pic>
        <p:nvPicPr>
          <p:cNvPr id="89090" name="Picture 2" descr="http://userinexperience.com/wp-content/images/image.png"/>
          <p:cNvPicPr>
            <a:picLocks noChangeAspect="1" noChangeArrowheads="1"/>
          </p:cNvPicPr>
          <p:nvPr/>
        </p:nvPicPr>
        <p:blipFill>
          <a:blip r:embed="rId2" cstate="print"/>
          <a:srcRect/>
          <a:stretch>
            <a:fillRect/>
          </a:stretch>
        </p:blipFill>
        <p:spPr bwMode="auto">
          <a:xfrm>
            <a:off x="3207868" y="2209040"/>
            <a:ext cx="5420977" cy="3267965"/>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ocial-stampede.com/wp-content/uploads/2013/09/who_are_you1.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396343" y="1908402"/>
            <a:ext cx="5099233" cy="3399489"/>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r>
              <a:rPr lang="en-GB" dirty="0" smtClean="0"/>
              <a:t>About me</a:t>
            </a:r>
            <a:endParaRPr lang="en-GB" dirty="0"/>
          </a:p>
        </p:txBody>
      </p:sp>
    </p:spTree>
    <p:extLst>
      <p:ext uri="{BB962C8B-B14F-4D97-AF65-F5344CB8AC3E}">
        <p14:creationId xmlns:p14="http://schemas.microsoft.com/office/powerpoint/2010/main" xmlns="" val="207359594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Aha!</a:t>
            </a:r>
            <a:endParaRPr lang="en-GB" dirty="0"/>
          </a:p>
        </p:txBody>
      </p:sp>
      <p:pic>
        <p:nvPicPr>
          <p:cNvPr id="4" name="Picture 3"/>
          <p:cNvPicPr>
            <a:picLocks noChangeAspect="1"/>
          </p:cNvPicPr>
          <p:nvPr/>
        </p:nvPicPr>
        <p:blipFill>
          <a:blip r:embed="rId3" cstate="print"/>
          <a:stretch>
            <a:fillRect/>
          </a:stretch>
        </p:blipFill>
        <p:spPr>
          <a:xfrm>
            <a:off x="3119718" y="1027906"/>
            <a:ext cx="5354169" cy="5354169"/>
          </a:xfrm>
          <a:prstGeom prst="rect">
            <a:avLst/>
          </a:prstGeom>
        </p:spPr>
      </p:pic>
    </p:spTree>
    <p:extLst>
      <p:ext uri="{BB962C8B-B14F-4D97-AF65-F5344CB8AC3E}">
        <p14:creationId xmlns:p14="http://schemas.microsoft.com/office/powerpoint/2010/main" xmlns="" val="36184805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It’s a long journey</a:t>
            </a:r>
            <a:endParaRPr lang="en-GB" dirty="0"/>
          </a:p>
        </p:txBody>
      </p:sp>
      <p:pic>
        <p:nvPicPr>
          <p:cNvPr id="5122" name="Picture 2" descr="https://lh5.googleusercontent.com/SDf5ZUTGMj8Z4PiuLS8OTu9HndCIkNr_8HJ5j6Q6w-63Nf8umF6_9Qw3Qi7oVc3ZeHkCN3lhXGJ0OLr_-dqtpIv_QAPCWowyEfJ4QAfYzO1v9W0sZTGpHBgdaKxOHY-kYSTP"/>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757108" y="1799824"/>
            <a:ext cx="5961890" cy="4781436"/>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296214" y="1983347"/>
            <a:ext cx="2343142" cy="584775"/>
          </a:xfrm>
          <a:prstGeom prst="rect">
            <a:avLst/>
          </a:prstGeom>
          <a:noFill/>
        </p:spPr>
        <p:txBody>
          <a:bodyPr wrap="none" rtlCol="0">
            <a:spAutoFit/>
          </a:bodyPr>
          <a:lstStyle/>
          <a:p>
            <a:r>
              <a:rPr lang="en-GB" sz="3200" dirty="0" smtClean="0"/>
              <a:t>Starting here</a:t>
            </a:r>
            <a:endParaRPr lang="en-GB" sz="3200" dirty="0"/>
          </a:p>
        </p:txBody>
      </p:sp>
      <p:sp>
        <p:nvSpPr>
          <p:cNvPr id="6" name="TextBox 5"/>
          <p:cNvSpPr txBox="1"/>
          <p:nvPr/>
        </p:nvSpPr>
        <p:spPr>
          <a:xfrm>
            <a:off x="8948671" y="5574406"/>
            <a:ext cx="3003386" cy="584775"/>
          </a:xfrm>
          <a:prstGeom prst="rect">
            <a:avLst/>
          </a:prstGeom>
          <a:noFill/>
        </p:spPr>
        <p:txBody>
          <a:bodyPr wrap="none" rtlCol="0">
            <a:spAutoFit/>
          </a:bodyPr>
          <a:lstStyle/>
          <a:p>
            <a:r>
              <a:rPr lang="en-GB" sz="3200" dirty="0" smtClean="0"/>
              <a:t>Want to get here</a:t>
            </a:r>
            <a:endParaRPr lang="en-GB" sz="3200" dirty="0"/>
          </a:p>
        </p:txBody>
      </p:sp>
      <p:cxnSp>
        <p:nvCxnSpPr>
          <p:cNvPr id="7" name="Straight Arrow Connector 6"/>
          <p:cNvCxnSpPr>
            <a:stCxn id="6" idx="1"/>
          </p:cNvCxnSpPr>
          <p:nvPr/>
        </p:nvCxnSpPr>
        <p:spPr>
          <a:xfrm flipH="1" flipV="1">
            <a:off x="7740203" y="5447764"/>
            <a:ext cx="1208468" cy="41903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stCxn id="4" idx="3"/>
          </p:cNvCxnSpPr>
          <p:nvPr/>
        </p:nvCxnSpPr>
        <p:spPr>
          <a:xfrm>
            <a:off x="2639356" y="2275735"/>
            <a:ext cx="1391731" cy="40152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44759025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Curse of Knowledge</a:t>
            </a:r>
            <a:endParaRPr lang="en-GB" dirty="0"/>
          </a:p>
        </p:txBody>
      </p:sp>
      <p:pic>
        <p:nvPicPr>
          <p:cNvPr id="1026" name="Picture 2" descr="https://lh3.googleusercontent.com/T3L9UmGxvrvelxTmaWI4SHAQfopo4dVZ2Lvw29balAwTNVN-PnNRTblGkilWcuAuRaI_j84Wscy8Ksug3tlDB8WsVT8n2sL7mZ8VgP87-sY8hQ18gmANby2_P8xRwcEq1IE8Ww"/>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270375" y="2843212"/>
            <a:ext cx="2943225" cy="1552576"/>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Box 3"/>
          <p:cNvSpPr txBox="1"/>
          <p:nvPr/>
        </p:nvSpPr>
        <p:spPr>
          <a:xfrm>
            <a:off x="1333500" y="2082284"/>
            <a:ext cx="1055097" cy="369332"/>
          </a:xfrm>
          <a:prstGeom prst="rect">
            <a:avLst/>
          </a:prstGeom>
          <a:noFill/>
        </p:spPr>
        <p:txBody>
          <a:bodyPr wrap="none" rtlCol="0">
            <a:spAutoFit/>
          </a:bodyPr>
          <a:lstStyle/>
          <a:p>
            <a:r>
              <a:rPr lang="en-GB" dirty="0" smtClean="0"/>
              <a:t>Selenium</a:t>
            </a:r>
            <a:endParaRPr lang="en-GB" dirty="0"/>
          </a:p>
        </p:txBody>
      </p:sp>
      <p:sp>
        <p:nvSpPr>
          <p:cNvPr id="6" name="TextBox 5"/>
          <p:cNvSpPr txBox="1"/>
          <p:nvPr/>
        </p:nvSpPr>
        <p:spPr>
          <a:xfrm>
            <a:off x="805951" y="3130034"/>
            <a:ext cx="625492" cy="369332"/>
          </a:xfrm>
          <a:prstGeom prst="rect">
            <a:avLst/>
          </a:prstGeom>
          <a:noFill/>
        </p:spPr>
        <p:txBody>
          <a:bodyPr wrap="none" rtlCol="0">
            <a:spAutoFit/>
          </a:bodyPr>
          <a:lstStyle/>
          <a:p>
            <a:r>
              <a:rPr lang="en-GB" dirty="0" err="1" smtClean="0"/>
              <a:t>Moq</a:t>
            </a:r>
            <a:endParaRPr lang="en-GB" dirty="0"/>
          </a:p>
        </p:txBody>
      </p:sp>
      <p:sp>
        <p:nvSpPr>
          <p:cNvPr id="7" name="TextBox 6"/>
          <p:cNvSpPr txBox="1"/>
          <p:nvPr/>
        </p:nvSpPr>
        <p:spPr>
          <a:xfrm>
            <a:off x="2388597" y="3777734"/>
            <a:ext cx="423514" cy="369332"/>
          </a:xfrm>
          <a:prstGeom prst="rect">
            <a:avLst/>
          </a:prstGeom>
          <a:noFill/>
        </p:spPr>
        <p:txBody>
          <a:bodyPr wrap="none" rtlCol="0">
            <a:spAutoFit/>
          </a:bodyPr>
          <a:lstStyle/>
          <a:p>
            <a:r>
              <a:rPr lang="en-GB" dirty="0" smtClean="0"/>
              <a:t>C#</a:t>
            </a:r>
            <a:endParaRPr lang="en-GB" dirty="0"/>
          </a:p>
        </p:txBody>
      </p:sp>
      <p:sp>
        <p:nvSpPr>
          <p:cNvPr id="8" name="TextBox 7"/>
          <p:cNvSpPr txBox="1"/>
          <p:nvPr/>
        </p:nvSpPr>
        <p:spPr>
          <a:xfrm>
            <a:off x="903894" y="4916507"/>
            <a:ext cx="732893" cy="369332"/>
          </a:xfrm>
          <a:prstGeom prst="rect">
            <a:avLst/>
          </a:prstGeom>
          <a:noFill/>
        </p:spPr>
        <p:txBody>
          <a:bodyPr wrap="none" rtlCol="0">
            <a:spAutoFit/>
          </a:bodyPr>
          <a:lstStyle/>
          <a:p>
            <a:r>
              <a:rPr lang="en-GB" dirty="0" err="1" smtClean="0"/>
              <a:t>NUnit</a:t>
            </a:r>
            <a:endParaRPr lang="en-GB" dirty="0"/>
          </a:p>
        </p:txBody>
      </p:sp>
      <p:sp>
        <p:nvSpPr>
          <p:cNvPr id="9" name="TextBox 8"/>
          <p:cNvSpPr txBox="1"/>
          <p:nvPr/>
        </p:nvSpPr>
        <p:spPr>
          <a:xfrm>
            <a:off x="2812111" y="4575214"/>
            <a:ext cx="1070229" cy="369332"/>
          </a:xfrm>
          <a:prstGeom prst="rect">
            <a:avLst/>
          </a:prstGeom>
          <a:noFill/>
        </p:spPr>
        <p:txBody>
          <a:bodyPr wrap="none" rtlCol="0">
            <a:spAutoFit/>
          </a:bodyPr>
          <a:lstStyle/>
          <a:p>
            <a:r>
              <a:rPr lang="en-GB" dirty="0" err="1" smtClean="0"/>
              <a:t>SpecFlow</a:t>
            </a:r>
            <a:endParaRPr lang="en-GB" dirty="0"/>
          </a:p>
        </p:txBody>
      </p:sp>
      <p:sp>
        <p:nvSpPr>
          <p:cNvPr id="10" name="TextBox 9"/>
          <p:cNvSpPr txBox="1"/>
          <p:nvPr/>
        </p:nvSpPr>
        <p:spPr>
          <a:xfrm>
            <a:off x="2388597" y="5712380"/>
            <a:ext cx="595035" cy="369332"/>
          </a:xfrm>
          <a:prstGeom prst="rect">
            <a:avLst/>
          </a:prstGeom>
          <a:noFill/>
        </p:spPr>
        <p:txBody>
          <a:bodyPr wrap="none" rtlCol="0">
            <a:spAutoFit/>
          </a:bodyPr>
          <a:lstStyle/>
          <a:p>
            <a:r>
              <a:rPr lang="en-GB" dirty="0" smtClean="0"/>
              <a:t>BDD</a:t>
            </a:r>
            <a:endParaRPr lang="en-GB" dirty="0"/>
          </a:p>
        </p:txBody>
      </p:sp>
      <p:sp>
        <p:nvSpPr>
          <p:cNvPr id="11" name="TextBox 10"/>
          <p:cNvSpPr txBox="1"/>
          <p:nvPr/>
        </p:nvSpPr>
        <p:spPr>
          <a:xfrm>
            <a:off x="3882340" y="1585377"/>
            <a:ext cx="1646605" cy="369332"/>
          </a:xfrm>
          <a:prstGeom prst="rect">
            <a:avLst/>
          </a:prstGeom>
          <a:noFill/>
        </p:spPr>
        <p:txBody>
          <a:bodyPr wrap="none" rtlCol="0">
            <a:spAutoFit/>
          </a:bodyPr>
          <a:lstStyle/>
          <a:p>
            <a:r>
              <a:rPr lang="en-GB" dirty="0" smtClean="0"/>
              <a:t>Design Patterns</a:t>
            </a:r>
            <a:endParaRPr lang="en-GB" dirty="0"/>
          </a:p>
        </p:txBody>
      </p:sp>
      <p:sp>
        <p:nvSpPr>
          <p:cNvPr id="12" name="TextBox 11"/>
          <p:cNvSpPr txBox="1"/>
          <p:nvPr/>
        </p:nvSpPr>
        <p:spPr>
          <a:xfrm>
            <a:off x="7840192" y="1770043"/>
            <a:ext cx="643125" cy="369332"/>
          </a:xfrm>
          <a:prstGeom prst="rect">
            <a:avLst/>
          </a:prstGeom>
          <a:noFill/>
        </p:spPr>
        <p:txBody>
          <a:bodyPr wrap="none" rtlCol="0">
            <a:spAutoFit/>
          </a:bodyPr>
          <a:lstStyle/>
          <a:p>
            <a:r>
              <a:rPr lang="en-GB" dirty="0" smtClean="0"/>
              <a:t>Html</a:t>
            </a:r>
          </a:p>
        </p:txBody>
      </p:sp>
      <p:sp>
        <p:nvSpPr>
          <p:cNvPr id="13" name="TextBox 12"/>
          <p:cNvSpPr txBox="1"/>
          <p:nvPr/>
        </p:nvSpPr>
        <p:spPr>
          <a:xfrm>
            <a:off x="9792685" y="2473880"/>
            <a:ext cx="519694" cy="369332"/>
          </a:xfrm>
          <a:prstGeom prst="rect">
            <a:avLst/>
          </a:prstGeom>
          <a:noFill/>
        </p:spPr>
        <p:txBody>
          <a:bodyPr wrap="none" rtlCol="0">
            <a:spAutoFit/>
          </a:bodyPr>
          <a:lstStyle/>
          <a:p>
            <a:r>
              <a:rPr lang="en-GB" dirty="0" smtClean="0"/>
              <a:t>CSS</a:t>
            </a:r>
            <a:endParaRPr lang="en-GB" dirty="0"/>
          </a:p>
        </p:txBody>
      </p:sp>
      <p:sp>
        <p:nvSpPr>
          <p:cNvPr id="14" name="TextBox 13"/>
          <p:cNvSpPr txBox="1"/>
          <p:nvPr/>
        </p:nvSpPr>
        <p:spPr>
          <a:xfrm>
            <a:off x="8639831" y="3524250"/>
            <a:ext cx="733983" cy="369332"/>
          </a:xfrm>
          <a:prstGeom prst="rect">
            <a:avLst/>
          </a:prstGeom>
          <a:noFill/>
        </p:spPr>
        <p:txBody>
          <a:bodyPr wrap="none" rtlCol="0">
            <a:spAutoFit/>
          </a:bodyPr>
          <a:lstStyle/>
          <a:p>
            <a:r>
              <a:rPr lang="en-GB" dirty="0" err="1" smtClean="0"/>
              <a:t>Xpath</a:t>
            </a:r>
            <a:endParaRPr lang="en-GB" dirty="0"/>
          </a:p>
        </p:txBody>
      </p:sp>
      <p:sp>
        <p:nvSpPr>
          <p:cNvPr id="15" name="TextBox 14"/>
          <p:cNvSpPr txBox="1"/>
          <p:nvPr/>
        </p:nvSpPr>
        <p:spPr>
          <a:xfrm>
            <a:off x="5009094" y="5284291"/>
            <a:ext cx="1003801" cy="369332"/>
          </a:xfrm>
          <a:prstGeom prst="rect">
            <a:avLst/>
          </a:prstGeom>
          <a:noFill/>
        </p:spPr>
        <p:txBody>
          <a:bodyPr wrap="none" rtlCol="0">
            <a:spAutoFit/>
          </a:bodyPr>
          <a:lstStyle/>
          <a:p>
            <a:r>
              <a:rPr lang="en-GB" dirty="0" smtClean="0"/>
              <a:t>Generics</a:t>
            </a:r>
            <a:endParaRPr lang="en-GB" dirty="0"/>
          </a:p>
        </p:txBody>
      </p:sp>
      <p:sp>
        <p:nvSpPr>
          <p:cNvPr id="16" name="TextBox 15"/>
          <p:cNvSpPr txBox="1"/>
          <p:nvPr/>
        </p:nvSpPr>
        <p:spPr>
          <a:xfrm>
            <a:off x="7509576" y="4799587"/>
            <a:ext cx="1697901" cy="369332"/>
          </a:xfrm>
          <a:prstGeom prst="rect">
            <a:avLst/>
          </a:prstGeom>
          <a:noFill/>
        </p:spPr>
        <p:txBody>
          <a:bodyPr wrap="none" rtlCol="0">
            <a:spAutoFit/>
          </a:bodyPr>
          <a:lstStyle/>
          <a:p>
            <a:r>
              <a:rPr lang="en-GB" dirty="0" smtClean="0"/>
              <a:t>SOLID Principles</a:t>
            </a:r>
            <a:endParaRPr lang="en-GB" dirty="0"/>
          </a:p>
        </p:txBody>
      </p:sp>
      <p:sp>
        <p:nvSpPr>
          <p:cNvPr id="17" name="TextBox 16"/>
          <p:cNvSpPr txBox="1"/>
          <p:nvPr/>
        </p:nvSpPr>
        <p:spPr>
          <a:xfrm>
            <a:off x="6776683" y="5771137"/>
            <a:ext cx="830677" cy="369332"/>
          </a:xfrm>
          <a:prstGeom prst="rect">
            <a:avLst/>
          </a:prstGeom>
          <a:noFill/>
        </p:spPr>
        <p:txBody>
          <a:bodyPr wrap="none" rtlCol="0">
            <a:spAutoFit/>
          </a:bodyPr>
          <a:lstStyle/>
          <a:p>
            <a:r>
              <a:rPr lang="en-GB" dirty="0" smtClean="0"/>
              <a:t>Should</a:t>
            </a:r>
            <a:endParaRPr lang="en-GB" dirty="0"/>
          </a:p>
        </p:txBody>
      </p:sp>
      <p:sp>
        <p:nvSpPr>
          <p:cNvPr id="18" name="TextBox 17"/>
          <p:cNvSpPr txBox="1"/>
          <p:nvPr/>
        </p:nvSpPr>
        <p:spPr>
          <a:xfrm>
            <a:off x="9071471" y="5496520"/>
            <a:ext cx="2236510" cy="369332"/>
          </a:xfrm>
          <a:prstGeom prst="rect">
            <a:avLst/>
          </a:prstGeom>
          <a:noFill/>
        </p:spPr>
        <p:txBody>
          <a:bodyPr wrap="none" rtlCol="0">
            <a:spAutoFit/>
          </a:bodyPr>
          <a:lstStyle/>
          <a:p>
            <a:r>
              <a:rPr lang="en-GB" dirty="0" smtClean="0"/>
              <a:t>Dependency Injection</a:t>
            </a:r>
            <a:endParaRPr lang="en-GB" dirty="0"/>
          </a:p>
        </p:txBody>
      </p:sp>
    </p:spTree>
    <p:extLst>
      <p:ext uri="{BB962C8B-B14F-4D97-AF65-F5344CB8AC3E}">
        <p14:creationId xmlns:p14="http://schemas.microsoft.com/office/powerpoint/2010/main" xmlns="" val="275011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childTnLst>
                          </p:cTn>
                        </p:par>
                        <p:par>
                          <p:cTn id="56" fill="hold">
                            <p:stCondLst>
                              <p:cond delay="6500"/>
                            </p:stCondLst>
                            <p:childTnLst>
                              <p:par>
                                <p:cTn id="57" presetID="10" presetClass="entr" presetSubtype="0" fill="hold" grpId="0" nodeType="after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1" grpId="0"/>
      <p:bldP spid="12" grpId="0"/>
      <p:bldP spid="13" grpId="0"/>
      <p:bldP spid="14" grpId="0"/>
      <p:bldP spid="15" grpId="0"/>
      <p:bldP spid="16" grpId="0"/>
      <p:bldP spid="17" grpId="0"/>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Learning can be hard!</a:t>
            </a:r>
            <a:endParaRPr lang="en-GB" dirty="0"/>
          </a:p>
        </p:txBody>
      </p:sp>
      <p:pic>
        <p:nvPicPr>
          <p:cNvPr id="4098" name="Picture 2" descr="https://lh6.googleusercontent.com/YPyyCT-3GNOyhxiVlWNer1KWgjMXqjuCcrbFfBNh1iGYzN4e1n89Bsf2KAgF9Fymp9cj-noKCs2VzVxP5LE2p3-6PuyVNsFTkqHStTpcoz7Iby3lY40u68OkmcaYUjFD4BEU"/>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918952" y="1532586"/>
            <a:ext cx="8281116" cy="5108153"/>
          </a:xfrm>
          <a:prstGeom prst="rect">
            <a:avLst/>
          </a:prstGeom>
          <a:noFill/>
          <a:extLst>
            <a:ext uri="{909E8E84-426E-40DD-AFC4-6F175D3DCCD1}">
              <a14:hiddenFill xmlns:a14="http://schemas.microsoft.com/office/drawing/2010/main" xmlns="">
                <a:solidFill>
                  <a:srgbClr val="FFFFFF"/>
                </a:solidFill>
              </a14:hiddenFill>
            </a:ext>
          </a:extLst>
        </p:spPr>
      </p:pic>
      <p:sp>
        <p:nvSpPr>
          <p:cNvPr id="6" name="Rectangle 5"/>
          <p:cNvSpPr/>
          <p:nvPr/>
        </p:nvSpPr>
        <p:spPr>
          <a:xfrm>
            <a:off x="5977217" y="3244334"/>
            <a:ext cx="237566" cy="369332"/>
          </a:xfrm>
          <a:prstGeom prst="rect">
            <a:avLst/>
          </a:prstGeom>
        </p:spPr>
        <p:txBody>
          <a:bodyPr wrap="none">
            <a:spAutoFit/>
          </a:bodyPr>
          <a:lstStyle/>
          <a:p>
            <a:r>
              <a:rPr lang="en-GB" b="0" dirty="0" smtClean="0">
                <a:effectLst/>
              </a:rPr>
              <a:t> </a:t>
            </a:r>
            <a:endParaRPr lang="en-GB" dirty="0"/>
          </a:p>
        </p:txBody>
      </p:sp>
      <p:sp>
        <p:nvSpPr>
          <p:cNvPr id="11" name="Freeform 10"/>
          <p:cNvSpPr/>
          <p:nvPr/>
        </p:nvSpPr>
        <p:spPr>
          <a:xfrm>
            <a:off x="4443211" y="2516562"/>
            <a:ext cx="3013657" cy="1141038"/>
          </a:xfrm>
          <a:custGeom>
            <a:avLst/>
            <a:gdLst>
              <a:gd name="connsiteX0" fmla="*/ 0 w 3013657"/>
              <a:gd name="connsiteY0" fmla="*/ 1141038 h 1141038"/>
              <a:gd name="connsiteX1" fmla="*/ 721217 w 3013657"/>
              <a:gd name="connsiteY1" fmla="*/ 368306 h 1141038"/>
              <a:gd name="connsiteX2" fmla="*/ 1944710 w 3013657"/>
              <a:gd name="connsiteY2" fmla="*/ 33455 h 1141038"/>
              <a:gd name="connsiteX3" fmla="*/ 2588654 w 3013657"/>
              <a:gd name="connsiteY3" fmla="*/ 97849 h 1141038"/>
              <a:gd name="connsiteX4" fmla="*/ 3013657 w 3013657"/>
              <a:gd name="connsiteY4" fmla="*/ 793308 h 114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3657" h="1141038">
                <a:moveTo>
                  <a:pt x="0" y="1141038"/>
                </a:moveTo>
                <a:cubicBezTo>
                  <a:pt x="198549" y="846970"/>
                  <a:pt x="397099" y="552903"/>
                  <a:pt x="721217" y="368306"/>
                </a:cubicBezTo>
                <a:cubicBezTo>
                  <a:pt x="1045335" y="183709"/>
                  <a:pt x="1633471" y="78531"/>
                  <a:pt x="1944710" y="33455"/>
                </a:cubicBezTo>
                <a:cubicBezTo>
                  <a:pt x="2255949" y="-11621"/>
                  <a:pt x="2410496" y="-28793"/>
                  <a:pt x="2588654" y="97849"/>
                </a:cubicBezTo>
                <a:cubicBezTo>
                  <a:pt x="2766812" y="224491"/>
                  <a:pt x="2890234" y="508899"/>
                  <a:pt x="3013657" y="793308"/>
                </a:cubicBezTo>
              </a:path>
            </a:pathLst>
          </a:custGeom>
          <a:noFill/>
          <a:ln w="1270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TextBox 6"/>
          <p:cNvSpPr txBox="1"/>
          <p:nvPr/>
        </p:nvSpPr>
        <p:spPr>
          <a:xfrm>
            <a:off x="6214783" y="1867392"/>
            <a:ext cx="1681614" cy="584775"/>
          </a:xfrm>
          <a:prstGeom prst="rect">
            <a:avLst/>
          </a:prstGeom>
          <a:solidFill>
            <a:schemeClr val="tx1"/>
          </a:solidFill>
        </p:spPr>
        <p:txBody>
          <a:bodyPr wrap="none" rtlCol="0">
            <a:spAutoFit/>
          </a:bodyPr>
          <a:lstStyle/>
          <a:p>
            <a:r>
              <a:rPr lang="en-GB" sz="3200" b="1" dirty="0" smtClean="0">
                <a:solidFill>
                  <a:srgbClr val="00B050"/>
                </a:solidFill>
              </a:rPr>
              <a:t>STRETCH</a:t>
            </a:r>
            <a:endParaRPr lang="en-GB" sz="3200" b="1" dirty="0">
              <a:solidFill>
                <a:srgbClr val="00B050"/>
              </a:solidFill>
            </a:endParaRPr>
          </a:p>
        </p:txBody>
      </p:sp>
      <p:cxnSp>
        <p:nvCxnSpPr>
          <p:cNvPr id="14" name="Straight Connector 13"/>
          <p:cNvCxnSpPr/>
          <p:nvPr/>
        </p:nvCxnSpPr>
        <p:spPr>
          <a:xfrm>
            <a:off x="7456868" y="3278041"/>
            <a:ext cx="1081825" cy="2770101"/>
          </a:xfrm>
          <a:prstGeom prst="line">
            <a:avLst/>
          </a:prstGeom>
          <a:ln w="1270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7727674" y="4662151"/>
            <a:ext cx="1221232" cy="584775"/>
          </a:xfrm>
          <a:prstGeom prst="rect">
            <a:avLst/>
          </a:prstGeom>
          <a:solidFill>
            <a:schemeClr val="tx1"/>
          </a:solidFill>
        </p:spPr>
        <p:txBody>
          <a:bodyPr wrap="none" rtlCol="0">
            <a:spAutoFit/>
          </a:bodyPr>
          <a:lstStyle/>
          <a:p>
            <a:r>
              <a:rPr lang="en-GB" sz="3200" b="1" dirty="0" smtClean="0">
                <a:solidFill>
                  <a:srgbClr val="FF0000"/>
                </a:solidFill>
              </a:rPr>
              <a:t>PANIC</a:t>
            </a:r>
            <a:endParaRPr lang="en-GB" sz="3200" b="1" dirty="0">
              <a:solidFill>
                <a:srgbClr val="FF0000"/>
              </a:solidFill>
            </a:endParaRPr>
          </a:p>
        </p:txBody>
      </p:sp>
      <p:cxnSp>
        <p:nvCxnSpPr>
          <p:cNvPr id="17" name="Straight Connector 16"/>
          <p:cNvCxnSpPr>
            <a:stCxn id="11" idx="0"/>
          </p:cNvCxnSpPr>
          <p:nvPr/>
        </p:nvCxnSpPr>
        <p:spPr>
          <a:xfrm flipH="1">
            <a:off x="2936383" y="3657600"/>
            <a:ext cx="1506828" cy="2356835"/>
          </a:xfrm>
          <a:prstGeom prst="line">
            <a:avLst/>
          </a:prstGeom>
          <a:ln w="127000">
            <a:solidFill>
              <a:srgbClr val="FFC000"/>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2421229" y="4662151"/>
            <a:ext cx="1929887" cy="584775"/>
          </a:xfrm>
          <a:prstGeom prst="rect">
            <a:avLst/>
          </a:prstGeom>
          <a:solidFill>
            <a:schemeClr val="tx1"/>
          </a:solidFill>
          <a:ln>
            <a:noFill/>
          </a:ln>
        </p:spPr>
        <p:txBody>
          <a:bodyPr wrap="none" rtlCol="0">
            <a:spAutoFit/>
          </a:bodyPr>
          <a:lstStyle/>
          <a:p>
            <a:r>
              <a:rPr lang="en-GB" sz="3200" b="1" dirty="0" smtClean="0">
                <a:solidFill>
                  <a:srgbClr val="FFC000"/>
                </a:solidFill>
              </a:rPr>
              <a:t>COMFORT</a:t>
            </a:r>
            <a:endParaRPr lang="en-GB" sz="3200" b="1" dirty="0">
              <a:solidFill>
                <a:srgbClr val="FFC000"/>
              </a:solidFill>
            </a:endParaRPr>
          </a:p>
        </p:txBody>
      </p:sp>
    </p:spTree>
    <p:extLst>
      <p:ext uri="{BB962C8B-B14F-4D97-AF65-F5344CB8AC3E}">
        <p14:creationId xmlns:p14="http://schemas.microsoft.com/office/powerpoint/2010/main" xmlns="" val="39594387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goal: Feature development</a:t>
            </a:r>
            <a:endParaRPr lang="en-GB" dirty="0"/>
          </a:p>
        </p:txBody>
      </p:sp>
      <p:sp>
        <p:nvSpPr>
          <p:cNvPr id="5" name="Chevron 4"/>
          <p:cNvSpPr/>
          <p:nvPr/>
        </p:nvSpPr>
        <p:spPr>
          <a:xfrm>
            <a:off x="3606800" y="3309663"/>
            <a:ext cx="2374900" cy="1054100"/>
          </a:xfrm>
          <a:prstGeom prst="chevr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Develop</a:t>
            </a:r>
            <a:endParaRPr lang="en-GB" dirty="0">
              <a:solidFill>
                <a:schemeClr val="tx1"/>
              </a:solidFill>
            </a:endParaRPr>
          </a:p>
        </p:txBody>
      </p:sp>
      <p:sp>
        <p:nvSpPr>
          <p:cNvPr id="6" name="Chevron 5"/>
          <p:cNvSpPr/>
          <p:nvPr/>
        </p:nvSpPr>
        <p:spPr>
          <a:xfrm>
            <a:off x="3606800" y="4431878"/>
            <a:ext cx="2374900" cy="1054100"/>
          </a:xfrm>
          <a:prstGeom prst="chevr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Test Automation</a:t>
            </a:r>
            <a:endParaRPr lang="en-GB" dirty="0">
              <a:solidFill>
                <a:schemeClr val="tx1"/>
              </a:solidFill>
            </a:endParaRPr>
          </a:p>
        </p:txBody>
      </p:sp>
      <p:sp>
        <p:nvSpPr>
          <p:cNvPr id="9" name="Chevron 8"/>
          <p:cNvSpPr/>
          <p:nvPr/>
        </p:nvSpPr>
        <p:spPr>
          <a:xfrm>
            <a:off x="5511800" y="4431878"/>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Verification</a:t>
            </a:r>
            <a:endParaRPr lang="en-GB" dirty="0">
              <a:solidFill>
                <a:schemeClr val="tx1"/>
              </a:solidFill>
            </a:endParaRPr>
          </a:p>
        </p:txBody>
      </p:sp>
      <p:sp>
        <p:nvSpPr>
          <p:cNvPr id="10" name="Chevron 9"/>
          <p:cNvSpPr/>
          <p:nvPr/>
        </p:nvSpPr>
        <p:spPr>
          <a:xfrm>
            <a:off x="1701800" y="3309663"/>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12" name="Chevron 11"/>
          <p:cNvSpPr/>
          <p:nvPr/>
        </p:nvSpPr>
        <p:spPr>
          <a:xfrm>
            <a:off x="1701800" y="4433680"/>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17" name="TextBox 16"/>
          <p:cNvSpPr txBox="1"/>
          <p:nvPr/>
        </p:nvSpPr>
        <p:spPr>
          <a:xfrm>
            <a:off x="219761" y="3647974"/>
            <a:ext cx="1236877" cy="369332"/>
          </a:xfrm>
          <a:prstGeom prst="rect">
            <a:avLst/>
          </a:prstGeom>
          <a:noFill/>
        </p:spPr>
        <p:txBody>
          <a:bodyPr wrap="none" rtlCol="0">
            <a:spAutoFit/>
          </a:bodyPr>
          <a:lstStyle/>
          <a:p>
            <a:r>
              <a:rPr lang="en-GB" dirty="0" smtClean="0"/>
              <a:t>Developers</a:t>
            </a:r>
            <a:endParaRPr lang="en-GB" dirty="0"/>
          </a:p>
        </p:txBody>
      </p:sp>
      <p:sp>
        <p:nvSpPr>
          <p:cNvPr id="18" name="TextBox 17"/>
          <p:cNvSpPr txBox="1"/>
          <p:nvPr/>
        </p:nvSpPr>
        <p:spPr>
          <a:xfrm>
            <a:off x="305509" y="4774262"/>
            <a:ext cx="834780" cy="369332"/>
          </a:xfrm>
          <a:prstGeom prst="rect">
            <a:avLst/>
          </a:prstGeom>
          <a:noFill/>
        </p:spPr>
        <p:txBody>
          <a:bodyPr wrap="none" rtlCol="0">
            <a:spAutoFit/>
          </a:bodyPr>
          <a:lstStyle/>
          <a:p>
            <a:r>
              <a:rPr lang="en-GB" dirty="0" smtClean="0"/>
              <a:t>Testers</a:t>
            </a:r>
            <a:endParaRPr lang="en-GB" dirty="0"/>
          </a:p>
        </p:txBody>
      </p:sp>
      <p:cxnSp>
        <p:nvCxnSpPr>
          <p:cNvPr id="20" name="Straight Connector 19"/>
          <p:cNvCxnSpPr>
            <a:stCxn id="23" idx="3"/>
            <a:endCxn id="26" idx="1"/>
          </p:cNvCxnSpPr>
          <p:nvPr/>
        </p:nvCxnSpPr>
        <p:spPr>
          <a:xfrm flipV="1">
            <a:off x="7886700" y="3841854"/>
            <a:ext cx="1955801" cy="412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8131175" y="3911363"/>
            <a:ext cx="939801" cy="923330"/>
          </a:xfrm>
          <a:prstGeom prst="rect">
            <a:avLst/>
          </a:prstGeom>
          <a:noFill/>
        </p:spPr>
        <p:txBody>
          <a:bodyPr wrap="square" rtlCol="0">
            <a:spAutoFit/>
          </a:bodyPr>
          <a:lstStyle/>
          <a:p>
            <a:pPr algn="ctr"/>
            <a:r>
              <a:rPr lang="en-GB" dirty="0" smtClean="0"/>
              <a:t>Move to next feature</a:t>
            </a:r>
            <a:endParaRPr lang="en-GB" dirty="0"/>
          </a:p>
        </p:txBody>
      </p:sp>
      <p:sp>
        <p:nvSpPr>
          <p:cNvPr id="26" name="Chevron 25"/>
          <p:cNvSpPr/>
          <p:nvPr/>
        </p:nvSpPr>
        <p:spPr>
          <a:xfrm>
            <a:off x="9315451" y="3314804"/>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23" name="Chevron 22"/>
          <p:cNvSpPr/>
          <p:nvPr/>
        </p:nvSpPr>
        <p:spPr>
          <a:xfrm>
            <a:off x="5511800" y="3318928"/>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Verification</a:t>
            </a:r>
            <a:endParaRPr lang="en-GB" dirty="0">
              <a:solidFill>
                <a:schemeClr val="tx1"/>
              </a:solidFill>
            </a:endParaRPr>
          </a:p>
        </p:txBody>
      </p:sp>
      <p:cxnSp>
        <p:nvCxnSpPr>
          <p:cNvPr id="28" name="Straight Connector 27"/>
          <p:cNvCxnSpPr>
            <a:stCxn id="9" idx="3"/>
            <a:endCxn id="33" idx="1"/>
          </p:cNvCxnSpPr>
          <p:nvPr/>
        </p:nvCxnSpPr>
        <p:spPr>
          <a:xfrm flipV="1">
            <a:off x="7886700" y="4939585"/>
            <a:ext cx="1955801" cy="1934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3" name="Chevron 32"/>
          <p:cNvSpPr/>
          <p:nvPr/>
        </p:nvSpPr>
        <p:spPr>
          <a:xfrm>
            <a:off x="9315451" y="4412535"/>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34" name="Chevron 33"/>
          <p:cNvSpPr/>
          <p:nvPr/>
        </p:nvSpPr>
        <p:spPr>
          <a:xfrm>
            <a:off x="3606800" y="1963615"/>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5" name="Chevron 34"/>
          <p:cNvSpPr/>
          <p:nvPr/>
        </p:nvSpPr>
        <p:spPr>
          <a:xfrm>
            <a:off x="1701800" y="1963615"/>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Regression Test</a:t>
            </a:r>
            <a:endParaRPr lang="en-GB" dirty="0">
              <a:solidFill>
                <a:schemeClr val="tx1"/>
              </a:solidFill>
            </a:endParaRPr>
          </a:p>
        </p:txBody>
      </p:sp>
      <p:sp>
        <p:nvSpPr>
          <p:cNvPr id="36" name="Chevron 35"/>
          <p:cNvSpPr/>
          <p:nvPr/>
        </p:nvSpPr>
        <p:spPr>
          <a:xfrm>
            <a:off x="9321800" y="1955512"/>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7" name="Chevron 36"/>
          <p:cNvSpPr/>
          <p:nvPr/>
        </p:nvSpPr>
        <p:spPr>
          <a:xfrm>
            <a:off x="5511800" y="1972880"/>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8" name="Chevron 37"/>
          <p:cNvSpPr/>
          <p:nvPr/>
        </p:nvSpPr>
        <p:spPr>
          <a:xfrm>
            <a:off x="7416800" y="1955512"/>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40" name="TextBox 39"/>
          <p:cNvSpPr txBox="1"/>
          <p:nvPr/>
        </p:nvSpPr>
        <p:spPr>
          <a:xfrm>
            <a:off x="219761" y="2305999"/>
            <a:ext cx="1302408" cy="369332"/>
          </a:xfrm>
          <a:prstGeom prst="rect">
            <a:avLst/>
          </a:prstGeom>
          <a:noFill/>
        </p:spPr>
        <p:txBody>
          <a:bodyPr wrap="none" rtlCol="0">
            <a:spAutoFit/>
          </a:bodyPr>
          <a:lstStyle/>
          <a:p>
            <a:r>
              <a:rPr lang="en-GB" dirty="0" smtClean="0"/>
              <a:t>Automation</a:t>
            </a:r>
            <a:endParaRPr lang="en-GB" dirty="0"/>
          </a:p>
        </p:txBody>
      </p:sp>
    </p:spTree>
    <p:extLst>
      <p:ext uri="{BB962C8B-B14F-4D97-AF65-F5344CB8AC3E}">
        <p14:creationId xmlns:p14="http://schemas.microsoft.com/office/powerpoint/2010/main" xmlns="" val="39359079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Automation Triangle</a:t>
            </a:r>
            <a:endParaRPr lang="en-GB" dirty="0"/>
          </a:p>
        </p:txBody>
      </p:sp>
      <p:sp>
        <p:nvSpPr>
          <p:cNvPr id="4" name="Isosceles Triangle 3"/>
          <p:cNvSpPr/>
          <p:nvPr/>
        </p:nvSpPr>
        <p:spPr>
          <a:xfrm>
            <a:off x="2820474" y="1690688"/>
            <a:ext cx="5728951" cy="487753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6" name="Straight Connector 5"/>
          <p:cNvCxnSpPr/>
          <p:nvPr/>
        </p:nvCxnSpPr>
        <p:spPr>
          <a:xfrm flipV="1">
            <a:off x="3528811" y="5332935"/>
            <a:ext cx="4273908" cy="6378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4299397" y="4090703"/>
            <a:ext cx="0"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4299397" y="3972134"/>
            <a:ext cx="2758226" cy="3523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094131" y="2641909"/>
            <a:ext cx="1216517" cy="46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797045" y="5623312"/>
            <a:ext cx="1810688" cy="584775"/>
          </a:xfrm>
          <a:prstGeom prst="rect">
            <a:avLst/>
          </a:prstGeom>
          <a:noFill/>
        </p:spPr>
        <p:txBody>
          <a:bodyPr wrap="none" rtlCol="0">
            <a:spAutoFit/>
          </a:bodyPr>
          <a:lstStyle/>
          <a:p>
            <a:r>
              <a:rPr lang="en-GB" sz="3200" dirty="0" smtClean="0"/>
              <a:t>Unit Tests</a:t>
            </a:r>
            <a:endParaRPr lang="en-GB" sz="3200" dirty="0"/>
          </a:p>
        </p:txBody>
      </p:sp>
      <p:sp>
        <p:nvSpPr>
          <p:cNvPr id="21" name="TextBox 20"/>
          <p:cNvSpPr txBox="1"/>
          <p:nvPr/>
        </p:nvSpPr>
        <p:spPr>
          <a:xfrm>
            <a:off x="4232563" y="4419432"/>
            <a:ext cx="2939651" cy="584775"/>
          </a:xfrm>
          <a:prstGeom prst="rect">
            <a:avLst/>
          </a:prstGeom>
          <a:noFill/>
        </p:spPr>
        <p:txBody>
          <a:bodyPr wrap="none" rtlCol="0">
            <a:spAutoFit/>
          </a:bodyPr>
          <a:lstStyle/>
          <a:p>
            <a:r>
              <a:rPr lang="en-GB" sz="3200" dirty="0" smtClean="0"/>
              <a:t>Integration Tests</a:t>
            </a:r>
            <a:endParaRPr lang="en-GB" sz="3200" dirty="0"/>
          </a:p>
        </p:txBody>
      </p:sp>
      <p:sp>
        <p:nvSpPr>
          <p:cNvPr id="22" name="TextBox 21"/>
          <p:cNvSpPr txBox="1"/>
          <p:nvPr/>
        </p:nvSpPr>
        <p:spPr>
          <a:xfrm>
            <a:off x="4945489" y="3058631"/>
            <a:ext cx="1466042" cy="584775"/>
          </a:xfrm>
          <a:prstGeom prst="rect">
            <a:avLst/>
          </a:prstGeom>
          <a:noFill/>
        </p:spPr>
        <p:txBody>
          <a:bodyPr wrap="none" rtlCol="0">
            <a:spAutoFit/>
          </a:bodyPr>
          <a:lstStyle/>
          <a:p>
            <a:r>
              <a:rPr lang="en-GB" sz="3200" dirty="0" smtClean="0"/>
              <a:t>UI Tests</a:t>
            </a:r>
            <a:endParaRPr lang="en-GB" sz="3200" dirty="0"/>
          </a:p>
        </p:txBody>
      </p:sp>
      <p:sp>
        <p:nvSpPr>
          <p:cNvPr id="23" name="TextBox 22"/>
          <p:cNvSpPr txBox="1"/>
          <p:nvPr/>
        </p:nvSpPr>
        <p:spPr>
          <a:xfrm>
            <a:off x="4516519" y="1900047"/>
            <a:ext cx="2371740" cy="584775"/>
          </a:xfrm>
          <a:prstGeom prst="rect">
            <a:avLst/>
          </a:prstGeom>
          <a:noFill/>
        </p:spPr>
        <p:txBody>
          <a:bodyPr wrap="none" rtlCol="0">
            <a:spAutoFit/>
          </a:bodyPr>
          <a:lstStyle/>
          <a:p>
            <a:r>
              <a:rPr lang="en-GB" sz="3200" dirty="0" smtClean="0"/>
              <a:t>Manual Tests</a:t>
            </a:r>
            <a:endParaRPr lang="en-GB" sz="3200" dirty="0"/>
          </a:p>
        </p:txBody>
      </p:sp>
    </p:spTree>
    <p:extLst>
      <p:ext uri="{BB962C8B-B14F-4D97-AF65-F5344CB8AC3E}">
        <p14:creationId xmlns:p14="http://schemas.microsoft.com/office/powerpoint/2010/main" xmlns="" val="373448771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Isosceles Triangle 14"/>
          <p:cNvSpPr/>
          <p:nvPr/>
        </p:nvSpPr>
        <p:spPr>
          <a:xfrm rot="10800000">
            <a:off x="2972873" y="2641908"/>
            <a:ext cx="5728951" cy="40787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title"/>
          </p:nvPr>
        </p:nvSpPr>
        <p:spPr/>
        <p:txBody>
          <a:bodyPr/>
          <a:lstStyle/>
          <a:p>
            <a:r>
              <a:rPr lang="en-GB" dirty="0" smtClean="0"/>
              <a:t>Ice Cream Cone Anti-Pattern</a:t>
            </a:r>
            <a:endParaRPr lang="en-GB" dirty="0"/>
          </a:p>
        </p:txBody>
      </p:sp>
      <p:sp>
        <p:nvSpPr>
          <p:cNvPr id="4" name="Isosceles Triangle 3"/>
          <p:cNvSpPr/>
          <p:nvPr/>
        </p:nvSpPr>
        <p:spPr>
          <a:xfrm>
            <a:off x="3638641" y="1470094"/>
            <a:ext cx="4237150" cy="1153631"/>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6" name="Straight Connector 5"/>
          <p:cNvCxnSpPr/>
          <p:nvPr/>
        </p:nvCxnSpPr>
        <p:spPr>
          <a:xfrm flipV="1">
            <a:off x="4342219" y="4888491"/>
            <a:ext cx="2829995" cy="163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4299397" y="4090703"/>
            <a:ext cx="0" cy="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3737495" y="3727402"/>
            <a:ext cx="4195892" cy="1739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332450" y="4994378"/>
            <a:ext cx="1005981" cy="1077218"/>
          </a:xfrm>
          <a:prstGeom prst="rect">
            <a:avLst/>
          </a:prstGeom>
          <a:noFill/>
        </p:spPr>
        <p:txBody>
          <a:bodyPr wrap="none" rtlCol="0">
            <a:spAutoFit/>
          </a:bodyPr>
          <a:lstStyle/>
          <a:p>
            <a:r>
              <a:rPr lang="en-GB" sz="3200" dirty="0" smtClean="0"/>
              <a:t>Unit </a:t>
            </a:r>
          </a:p>
          <a:p>
            <a:r>
              <a:rPr lang="en-GB" sz="3200" dirty="0" smtClean="0"/>
              <a:t>Tests</a:t>
            </a:r>
            <a:endParaRPr lang="en-GB" sz="3200" dirty="0"/>
          </a:p>
        </p:txBody>
      </p:sp>
      <p:sp>
        <p:nvSpPr>
          <p:cNvPr id="21" name="TextBox 20"/>
          <p:cNvSpPr txBox="1"/>
          <p:nvPr/>
        </p:nvSpPr>
        <p:spPr>
          <a:xfrm>
            <a:off x="4342219" y="3878542"/>
            <a:ext cx="2939651" cy="584775"/>
          </a:xfrm>
          <a:prstGeom prst="rect">
            <a:avLst/>
          </a:prstGeom>
          <a:noFill/>
        </p:spPr>
        <p:txBody>
          <a:bodyPr wrap="none" rtlCol="0">
            <a:spAutoFit/>
          </a:bodyPr>
          <a:lstStyle/>
          <a:p>
            <a:r>
              <a:rPr lang="en-GB" sz="3200" dirty="0" smtClean="0"/>
              <a:t>Integration Tests</a:t>
            </a:r>
            <a:endParaRPr lang="en-GB" sz="3200" dirty="0"/>
          </a:p>
        </p:txBody>
      </p:sp>
      <p:sp>
        <p:nvSpPr>
          <p:cNvPr id="22" name="TextBox 21"/>
          <p:cNvSpPr txBox="1"/>
          <p:nvPr/>
        </p:nvSpPr>
        <p:spPr>
          <a:xfrm>
            <a:off x="5079023" y="2818157"/>
            <a:ext cx="1466042" cy="584775"/>
          </a:xfrm>
          <a:prstGeom prst="rect">
            <a:avLst/>
          </a:prstGeom>
          <a:noFill/>
        </p:spPr>
        <p:txBody>
          <a:bodyPr wrap="none" rtlCol="0">
            <a:spAutoFit/>
          </a:bodyPr>
          <a:lstStyle/>
          <a:p>
            <a:r>
              <a:rPr lang="en-GB" sz="3200" dirty="0" smtClean="0"/>
              <a:t>UI Tests</a:t>
            </a:r>
            <a:endParaRPr lang="en-GB" sz="3200" dirty="0"/>
          </a:p>
        </p:txBody>
      </p:sp>
      <p:sp>
        <p:nvSpPr>
          <p:cNvPr id="23" name="TextBox 22"/>
          <p:cNvSpPr txBox="1"/>
          <p:nvPr/>
        </p:nvSpPr>
        <p:spPr>
          <a:xfrm>
            <a:off x="4670200" y="2083743"/>
            <a:ext cx="2371740" cy="584775"/>
          </a:xfrm>
          <a:prstGeom prst="rect">
            <a:avLst/>
          </a:prstGeom>
          <a:noFill/>
        </p:spPr>
        <p:txBody>
          <a:bodyPr wrap="none" rtlCol="0">
            <a:spAutoFit/>
          </a:bodyPr>
          <a:lstStyle/>
          <a:p>
            <a:r>
              <a:rPr lang="en-GB" sz="3200" dirty="0" smtClean="0"/>
              <a:t>Manual Tests</a:t>
            </a:r>
            <a:endParaRPr lang="en-GB" sz="3200" dirty="0"/>
          </a:p>
        </p:txBody>
      </p:sp>
    </p:spTree>
    <p:extLst>
      <p:ext uri="{BB962C8B-B14F-4D97-AF65-F5344CB8AC3E}">
        <p14:creationId xmlns:p14="http://schemas.microsoft.com/office/powerpoint/2010/main" xmlns="" val="1983735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Death by UI Tests</a:t>
            </a:r>
            <a:endParaRPr lang="en-GB"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xmlns="" val="0"/>
              </a:ext>
            </a:extLst>
          </a:blip>
          <a:stretch>
            <a:fillRect/>
          </a:stretch>
        </p:blipFill>
        <p:spPr>
          <a:xfrm>
            <a:off x="3114502" y="1809583"/>
            <a:ext cx="5160889" cy="4351338"/>
          </a:xfrm>
        </p:spPr>
      </p:pic>
    </p:spTree>
    <p:extLst>
      <p:ext uri="{BB962C8B-B14F-4D97-AF65-F5344CB8AC3E}">
        <p14:creationId xmlns:p14="http://schemas.microsoft.com/office/powerpoint/2010/main" xmlns="" val="30492750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BDD Cycle</a:t>
            </a:r>
            <a:endParaRPr lang="en-GB" dirty="0"/>
          </a:p>
        </p:txBody>
      </p:sp>
      <p:pic>
        <p:nvPicPr>
          <p:cNvPr id="3" name="Picture 2"/>
          <p:cNvPicPr>
            <a:picLocks noChangeAspect="1"/>
          </p:cNvPicPr>
          <p:nvPr/>
        </p:nvPicPr>
        <p:blipFill>
          <a:blip r:embed="rId3" cstate="print"/>
          <a:stretch>
            <a:fillRect/>
          </a:stretch>
        </p:blipFill>
        <p:spPr>
          <a:xfrm>
            <a:off x="2760662" y="2270124"/>
            <a:ext cx="5651394" cy="2530475"/>
          </a:xfrm>
          <a:prstGeom prst="rect">
            <a:avLst/>
          </a:prstGeom>
        </p:spPr>
      </p:pic>
      <p:sp>
        <p:nvSpPr>
          <p:cNvPr id="4" name="TextBox 3"/>
          <p:cNvSpPr txBox="1"/>
          <p:nvPr/>
        </p:nvSpPr>
        <p:spPr>
          <a:xfrm>
            <a:off x="425003" y="3116687"/>
            <a:ext cx="1912062" cy="369332"/>
          </a:xfrm>
          <a:prstGeom prst="rect">
            <a:avLst/>
          </a:prstGeom>
          <a:noFill/>
        </p:spPr>
        <p:txBody>
          <a:bodyPr wrap="none" rtlCol="0">
            <a:spAutoFit/>
          </a:bodyPr>
          <a:lstStyle/>
          <a:p>
            <a:r>
              <a:rPr lang="en-GB" dirty="0" smtClean="0"/>
              <a:t>Pre-Feature Image</a:t>
            </a:r>
            <a:endParaRPr lang="en-GB" dirty="0"/>
          </a:p>
        </p:txBody>
      </p:sp>
    </p:spTree>
    <p:extLst>
      <p:ext uri="{BB962C8B-B14F-4D97-AF65-F5344CB8AC3E}">
        <p14:creationId xmlns:p14="http://schemas.microsoft.com/office/powerpoint/2010/main" xmlns="" val="373911942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Pick the right level for you</a:t>
            </a:r>
            <a:endParaRPr lang="en-GB" dirty="0"/>
          </a:p>
        </p:txBody>
      </p:sp>
      <p:pic>
        <p:nvPicPr>
          <p:cNvPr id="2050" name="Picture 2" descr="Image result for cover your arse"/>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314700" y="1690688"/>
            <a:ext cx="5562600" cy="4204293"/>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361299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Challenge</a:t>
            </a:r>
            <a:endParaRPr lang="en-GB" dirty="0"/>
          </a:p>
        </p:txBody>
      </p:sp>
      <p:pic>
        <p:nvPicPr>
          <p:cNvPr id="4" name="Picture 2" descr="http://static.guim.co.uk/sys-images/Admin/BkFill/Default_image_group/2013/6/6/1370516842830/Climber-in-Himalayan-moun-008.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530474" y="1825625"/>
            <a:ext cx="6947958" cy="41687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51409223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 new Swag-O-Meter</a:t>
            </a:r>
            <a:endParaRPr lang="en-GB" dirty="0"/>
          </a:p>
        </p:txBody>
      </p:sp>
      <p:pic>
        <p:nvPicPr>
          <p:cNvPr id="4" name="Picture 3"/>
          <p:cNvPicPr>
            <a:picLocks noChangeAspect="1"/>
          </p:cNvPicPr>
          <p:nvPr/>
        </p:nvPicPr>
        <p:blipFill>
          <a:blip r:embed="rId2" cstate="print"/>
          <a:stretch>
            <a:fillRect/>
          </a:stretch>
        </p:blipFill>
        <p:spPr>
          <a:xfrm>
            <a:off x="1983771" y="1736028"/>
            <a:ext cx="8224457" cy="4530531"/>
          </a:xfrm>
          <a:prstGeom prst="rect">
            <a:avLst/>
          </a:prstGeom>
        </p:spPr>
      </p:pic>
    </p:spTree>
    <p:extLst>
      <p:ext uri="{BB962C8B-B14F-4D97-AF65-F5344CB8AC3E}">
        <p14:creationId xmlns:p14="http://schemas.microsoft.com/office/powerpoint/2010/main" xmlns="" val="762802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Early Requirement</a:t>
            </a:r>
            <a:endParaRPr lang="en-GB" dirty="0"/>
          </a:p>
        </p:txBody>
      </p:sp>
      <p:pic>
        <p:nvPicPr>
          <p:cNvPr id="4" name="Picture 3"/>
          <p:cNvPicPr>
            <a:picLocks noChangeAspect="1"/>
          </p:cNvPicPr>
          <p:nvPr/>
        </p:nvPicPr>
        <p:blipFill>
          <a:blip r:embed="rId3" cstate="print"/>
          <a:stretch>
            <a:fillRect/>
          </a:stretch>
        </p:blipFill>
        <p:spPr>
          <a:xfrm>
            <a:off x="1241733" y="1948722"/>
            <a:ext cx="9708534" cy="3823507"/>
          </a:xfrm>
          <a:prstGeom prst="rect">
            <a:avLst/>
          </a:prstGeom>
        </p:spPr>
      </p:pic>
    </p:spTree>
    <p:extLst>
      <p:ext uri="{BB962C8B-B14F-4D97-AF65-F5344CB8AC3E}">
        <p14:creationId xmlns:p14="http://schemas.microsoft.com/office/powerpoint/2010/main" xmlns="" val="33266169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Pre-planning</a:t>
            </a:r>
            <a:endParaRPr lang="en-GB" dirty="0"/>
          </a:p>
        </p:txBody>
      </p:sp>
      <p:pic>
        <p:nvPicPr>
          <p:cNvPr id="4" name="Picture 3"/>
          <p:cNvPicPr>
            <a:picLocks noChangeAspect="1"/>
          </p:cNvPicPr>
          <p:nvPr/>
        </p:nvPicPr>
        <p:blipFill>
          <a:blip r:embed="rId3" cstate="print"/>
          <a:stretch>
            <a:fillRect/>
          </a:stretch>
        </p:blipFill>
        <p:spPr>
          <a:xfrm>
            <a:off x="1595750" y="1690688"/>
            <a:ext cx="9000499" cy="4500250"/>
          </a:xfrm>
          <a:prstGeom prst="rect">
            <a:avLst/>
          </a:prstGeom>
        </p:spPr>
      </p:pic>
    </p:spTree>
    <p:extLst>
      <p:ext uri="{BB962C8B-B14F-4D97-AF65-F5344CB8AC3E}">
        <p14:creationId xmlns:p14="http://schemas.microsoft.com/office/powerpoint/2010/main" xmlns="" val="39840040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Planning/Pre-planning</a:t>
            </a:r>
            <a:endParaRPr lang="en-GB" dirty="0"/>
          </a:p>
        </p:txBody>
      </p:sp>
      <p:pic>
        <p:nvPicPr>
          <p:cNvPr id="3" name="Picture 2"/>
          <p:cNvPicPr>
            <a:picLocks noChangeAspect="1"/>
          </p:cNvPicPr>
          <p:nvPr/>
        </p:nvPicPr>
        <p:blipFill>
          <a:blip r:embed="rId3" cstate="print"/>
          <a:stretch>
            <a:fillRect/>
          </a:stretch>
        </p:blipFill>
        <p:spPr>
          <a:xfrm>
            <a:off x="1875644" y="1690688"/>
            <a:ext cx="8440711" cy="4680518"/>
          </a:xfrm>
          <a:prstGeom prst="rect">
            <a:avLst/>
          </a:prstGeom>
        </p:spPr>
      </p:pic>
    </p:spTree>
    <p:extLst>
      <p:ext uri="{BB962C8B-B14F-4D97-AF65-F5344CB8AC3E}">
        <p14:creationId xmlns:p14="http://schemas.microsoft.com/office/powerpoint/2010/main" xmlns="" val="3239500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Define Scenarios</a:t>
            </a:r>
            <a:endParaRPr lang="en-GB" dirty="0"/>
          </a:p>
        </p:txBody>
      </p:sp>
      <p:pic>
        <p:nvPicPr>
          <p:cNvPr id="4" name="Picture 3"/>
          <p:cNvPicPr>
            <a:picLocks noChangeAspect="1"/>
          </p:cNvPicPr>
          <p:nvPr/>
        </p:nvPicPr>
        <p:blipFill>
          <a:blip r:embed="rId3" cstate="print"/>
          <a:stretch>
            <a:fillRect/>
          </a:stretch>
        </p:blipFill>
        <p:spPr>
          <a:xfrm>
            <a:off x="324040" y="2150950"/>
            <a:ext cx="11162582" cy="3193782"/>
          </a:xfrm>
          <a:prstGeom prst="rect">
            <a:avLst/>
          </a:prstGeom>
        </p:spPr>
      </p:pic>
      <p:pic>
        <p:nvPicPr>
          <p:cNvPr id="6" name="Picture 5"/>
          <p:cNvPicPr>
            <a:picLocks noChangeAspect="1"/>
          </p:cNvPicPr>
          <p:nvPr/>
        </p:nvPicPr>
        <p:blipFill>
          <a:blip r:embed="rId4" cstate="print"/>
          <a:stretch>
            <a:fillRect/>
          </a:stretch>
        </p:blipFill>
        <p:spPr>
          <a:xfrm>
            <a:off x="1875644" y="1690688"/>
            <a:ext cx="8440711" cy="4680518"/>
          </a:xfrm>
          <a:prstGeom prst="rect">
            <a:avLst/>
          </a:prstGeom>
        </p:spPr>
      </p:pic>
    </p:spTree>
    <p:extLst>
      <p:ext uri="{BB962C8B-B14F-4D97-AF65-F5344CB8AC3E}">
        <p14:creationId xmlns:p14="http://schemas.microsoft.com/office/powerpoint/2010/main" xmlns="" val="2984638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Expand Scenarios</a:t>
            </a:r>
            <a:endParaRPr lang="en-GB" dirty="0"/>
          </a:p>
        </p:txBody>
      </p:sp>
      <p:pic>
        <p:nvPicPr>
          <p:cNvPr id="5" name="Picture 4"/>
          <p:cNvPicPr>
            <a:picLocks noChangeAspect="1"/>
          </p:cNvPicPr>
          <p:nvPr/>
        </p:nvPicPr>
        <p:blipFill>
          <a:blip r:embed="rId3" cstate="print"/>
          <a:stretch>
            <a:fillRect/>
          </a:stretch>
        </p:blipFill>
        <p:spPr>
          <a:xfrm>
            <a:off x="1890634" y="1549822"/>
            <a:ext cx="8410731" cy="4947489"/>
          </a:xfrm>
          <a:prstGeom prst="rect">
            <a:avLst/>
          </a:prstGeom>
        </p:spPr>
      </p:pic>
      <p:pic>
        <p:nvPicPr>
          <p:cNvPr id="4" name="Picture 3"/>
          <p:cNvPicPr>
            <a:picLocks noChangeAspect="1"/>
          </p:cNvPicPr>
          <p:nvPr/>
        </p:nvPicPr>
        <p:blipFill>
          <a:blip r:embed="rId4" cstate="print"/>
          <a:stretch>
            <a:fillRect/>
          </a:stretch>
        </p:blipFill>
        <p:spPr>
          <a:xfrm>
            <a:off x="324040" y="2150950"/>
            <a:ext cx="11162582" cy="3193782"/>
          </a:xfrm>
          <a:prstGeom prst="rect">
            <a:avLst/>
          </a:prstGeom>
        </p:spPr>
      </p:pic>
    </p:spTree>
    <p:extLst>
      <p:ext uri="{BB962C8B-B14F-4D97-AF65-F5344CB8AC3E}">
        <p14:creationId xmlns:p14="http://schemas.microsoft.com/office/powerpoint/2010/main" xmlns="" val="4117889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Who writes/implements</a:t>
            </a:r>
            <a:endParaRPr lang="en-GB" dirty="0"/>
          </a:p>
        </p:txBody>
      </p:sp>
      <p:sp>
        <p:nvSpPr>
          <p:cNvPr id="4" name="Isosceles Triangle 3"/>
          <p:cNvSpPr/>
          <p:nvPr/>
        </p:nvSpPr>
        <p:spPr>
          <a:xfrm>
            <a:off x="1913206" y="1690687"/>
            <a:ext cx="4909625" cy="4344571"/>
          </a:xfrm>
          <a:prstGeom prst="triangle">
            <a:avLst>
              <a:gd name="adj" fmla="val 509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5" name="Isosceles Triangle 4"/>
          <p:cNvSpPr/>
          <p:nvPr/>
        </p:nvSpPr>
        <p:spPr>
          <a:xfrm rot="10800000">
            <a:off x="5040920" y="1690684"/>
            <a:ext cx="4933073" cy="434457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p:cNvSpPr txBox="1"/>
          <p:nvPr/>
        </p:nvSpPr>
        <p:spPr>
          <a:xfrm>
            <a:off x="6898011" y="2431471"/>
            <a:ext cx="1340816" cy="584775"/>
          </a:xfrm>
          <a:prstGeom prst="rect">
            <a:avLst/>
          </a:prstGeom>
          <a:noFill/>
        </p:spPr>
        <p:txBody>
          <a:bodyPr wrap="none" rtlCol="0">
            <a:spAutoFit/>
          </a:bodyPr>
          <a:lstStyle/>
          <a:p>
            <a:r>
              <a:rPr lang="en-GB" sz="3200" dirty="0" smtClean="0"/>
              <a:t>Testers</a:t>
            </a:r>
            <a:endParaRPr lang="en-GB" sz="3200" dirty="0"/>
          </a:p>
        </p:txBody>
      </p:sp>
      <p:cxnSp>
        <p:nvCxnSpPr>
          <p:cNvPr id="7" name="Straight Connector 6"/>
          <p:cNvCxnSpPr/>
          <p:nvPr/>
        </p:nvCxnSpPr>
        <p:spPr>
          <a:xfrm>
            <a:off x="838200" y="1690685"/>
            <a:ext cx="106269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892863" y="6035260"/>
            <a:ext cx="10626969"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3360498" y="6156131"/>
            <a:ext cx="2033505" cy="369332"/>
          </a:xfrm>
          <a:prstGeom prst="rect">
            <a:avLst/>
          </a:prstGeom>
          <a:noFill/>
        </p:spPr>
        <p:txBody>
          <a:bodyPr wrap="none" rtlCol="0">
            <a:spAutoFit/>
          </a:bodyPr>
          <a:lstStyle/>
          <a:p>
            <a:r>
              <a:rPr lang="en-GB" dirty="0" smtClean="0"/>
              <a:t>Great at developing</a:t>
            </a:r>
            <a:endParaRPr lang="en-GB" dirty="0"/>
          </a:p>
        </p:txBody>
      </p:sp>
      <p:sp>
        <p:nvSpPr>
          <p:cNvPr id="10" name="TextBox 9"/>
          <p:cNvSpPr txBox="1"/>
          <p:nvPr/>
        </p:nvSpPr>
        <p:spPr>
          <a:xfrm>
            <a:off x="6688706" y="1321352"/>
            <a:ext cx="1637500" cy="369332"/>
          </a:xfrm>
          <a:prstGeom prst="rect">
            <a:avLst/>
          </a:prstGeom>
          <a:noFill/>
        </p:spPr>
        <p:txBody>
          <a:bodyPr wrap="none" rtlCol="0">
            <a:spAutoFit/>
          </a:bodyPr>
          <a:lstStyle/>
          <a:p>
            <a:r>
              <a:rPr lang="en-GB" dirty="0" smtClean="0"/>
              <a:t>Great at testing</a:t>
            </a:r>
            <a:endParaRPr lang="en-GB" dirty="0"/>
          </a:p>
        </p:txBody>
      </p:sp>
      <p:sp>
        <p:nvSpPr>
          <p:cNvPr id="11" name="TextBox 10"/>
          <p:cNvSpPr txBox="1"/>
          <p:nvPr/>
        </p:nvSpPr>
        <p:spPr>
          <a:xfrm>
            <a:off x="3342031" y="4839401"/>
            <a:ext cx="2051972" cy="584775"/>
          </a:xfrm>
          <a:prstGeom prst="rect">
            <a:avLst/>
          </a:prstGeom>
          <a:noFill/>
        </p:spPr>
        <p:txBody>
          <a:bodyPr wrap="none" rtlCol="0">
            <a:spAutoFit/>
          </a:bodyPr>
          <a:lstStyle/>
          <a:p>
            <a:r>
              <a:rPr lang="en-GB" sz="3200" dirty="0" smtClean="0"/>
              <a:t>Developers</a:t>
            </a:r>
            <a:endParaRPr lang="en-GB" sz="3200" dirty="0"/>
          </a:p>
        </p:txBody>
      </p:sp>
      <p:sp>
        <p:nvSpPr>
          <p:cNvPr id="12" name="Down Arrow 11"/>
          <p:cNvSpPr/>
          <p:nvPr/>
        </p:nvSpPr>
        <p:spPr>
          <a:xfrm>
            <a:off x="3891499" y="1690683"/>
            <a:ext cx="953037" cy="2146530"/>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Down Arrow 12"/>
          <p:cNvSpPr/>
          <p:nvPr/>
        </p:nvSpPr>
        <p:spPr>
          <a:xfrm rot="10800000">
            <a:off x="7036216" y="3837212"/>
            <a:ext cx="953037" cy="2198737"/>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p:cNvCxnSpPr/>
          <p:nvPr/>
        </p:nvCxnSpPr>
        <p:spPr>
          <a:xfrm>
            <a:off x="892863" y="3837212"/>
            <a:ext cx="10572306" cy="0"/>
          </a:xfrm>
          <a:prstGeom prst="line">
            <a:avLst/>
          </a:prstGeom>
          <a:ln>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838200" y="3467880"/>
            <a:ext cx="2225481" cy="369332"/>
          </a:xfrm>
          <a:prstGeom prst="rect">
            <a:avLst/>
          </a:prstGeom>
          <a:noFill/>
        </p:spPr>
        <p:txBody>
          <a:bodyPr wrap="none" rtlCol="0">
            <a:spAutoFit/>
          </a:bodyPr>
          <a:lstStyle/>
          <a:p>
            <a:r>
              <a:rPr lang="en-GB" dirty="0" smtClean="0"/>
              <a:t>Cross functional team</a:t>
            </a:r>
            <a:endParaRPr lang="en-GB" dirty="0"/>
          </a:p>
        </p:txBody>
      </p:sp>
    </p:spTree>
    <p:extLst>
      <p:ext uri="{BB962C8B-B14F-4D97-AF65-F5344CB8AC3E}">
        <p14:creationId xmlns:p14="http://schemas.microsoft.com/office/powerpoint/2010/main" xmlns="" val="1859965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500"/>
                                        <p:tgtEl>
                                          <p:spTgt spid="1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down)">
                                      <p:cBhvr>
                                        <p:cTn id="10" dur="500"/>
                                        <p:tgtEl>
                                          <p:spTgt spid="13"/>
                                        </p:tgtEl>
                                      </p:cBhvr>
                                    </p:animEffec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Pair programming</a:t>
            </a:r>
            <a:endParaRPr lang="en-GB" dirty="0"/>
          </a:p>
        </p:txBody>
      </p:sp>
      <p:pic>
        <p:nvPicPr>
          <p:cNvPr id="1026" name="Picture 2" descr="http://ayende.com/blog/Images/Windows-Live-Writer/Pair-Programming-at-Hibernating-Rhinos_BBD1/IMG_1809.jpg"/>
          <p:cNvPicPr>
            <a:picLocks noChangeAspect="1" noChangeArrowheads="1"/>
          </p:cNvPicPr>
          <p:nvPr/>
        </p:nvPicPr>
        <p:blipFill>
          <a:blip r:embed="rId2" cstate="print"/>
          <a:srcRect/>
          <a:stretch>
            <a:fillRect/>
          </a:stretch>
        </p:blipFill>
        <p:spPr bwMode="auto">
          <a:xfrm>
            <a:off x="2704563" y="1619819"/>
            <a:ext cx="6477670" cy="4858253"/>
          </a:xfrm>
          <a:prstGeom prst="rect">
            <a:avLst/>
          </a:prstGeom>
          <a:noFill/>
        </p:spPr>
      </p:pic>
      <p:grpSp>
        <p:nvGrpSpPr>
          <p:cNvPr id="3" name="Group 2"/>
          <p:cNvGrpSpPr/>
          <p:nvPr/>
        </p:nvGrpSpPr>
        <p:grpSpPr>
          <a:xfrm>
            <a:off x="6362162" y="317286"/>
            <a:ext cx="3979573" cy="2773642"/>
            <a:chOff x="6362162" y="317286"/>
            <a:chExt cx="3979573" cy="2773642"/>
          </a:xfrm>
        </p:grpSpPr>
        <p:sp>
          <p:nvSpPr>
            <p:cNvPr id="19" name="Cloud Callout 18"/>
            <p:cNvSpPr/>
            <p:nvPr/>
          </p:nvSpPr>
          <p:spPr>
            <a:xfrm>
              <a:off x="6362162" y="317286"/>
              <a:ext cx="3979573" cy="2773642"/>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7" name="Picture 3"/>
            <p:cNvPicPr>
              <a:picLocks noChangeAspect="1" noChangeArrowheads="1"/>
            </p:cNvPicPr>
            <p:nvPr/>
          </p:nvPicPr>
          <p:blipFill>
            <a:blip r:embed="rId3" cstate="print"/>
            <a:srcRect/>
            <a:stretch>
              <a:fillRect/>
            </a:stretch>
          </p:blipFill>
          <p:spPr bwMode="auto">
            <a:xfrm>
              <a:off x="7372439" y="890415"/>
              <a:ext cx="1789761" cy="1342414"/>
            </a:xfrm>
            <a:prstGeom prst="rect">
              <a:avLst/>
            </a:prstGeom>
            <a:noFill/>
            <a:ln w="9525">
              <a:noFill/>
              <a:miter lim="800000"/>
              <a:headEnd/>
              <a:tailEnd/>
            </a:ln>
            <a:effectLst/>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SpecFlow</a:t>
            </a:r>
            <a:r>
              <a:rPr lang="en-GB" dirty="0" smtClean="0"/>
              <a:t> Demo</a:t>
            </a:r>
            <a:endParaRPr lang="en-GB" dirty="0"/>
          </a:p>
        </p:txBody>
      </p:sp>
      <p:pic>
        <p:nvPicPr>
          <p:cNvPr id="7170" name="Picture 2" descr="Image result for SpecFlow"/>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048000" y="2443843"/>
            <a:ext cx="5774452" cy="234587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4149303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 is a unit test</a:t>
            </a:r>
            <a:endParaRPr lang="en-GB" dirty="0"/>
          </a:p>
        </p:txBody>
      </p:sp>
      <p:sp>
        <p:nvSpPr>
          <p:cNvPr id="4" name="Rectangle 3"/>
          <p:cNvSpPr/>
          <p:nvPr/>
        </p:nvSpPr>
        <p:spPr>
          <a:xfrm>
            <a:off x="3917091" y="3361038"/>
            <a:ext cx="4473147" cy="704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A unit</a:t>
            </a:r>
            <a:endParaRPr lang="en-GB" dirty="0"/>
          </a:p>
        </p:txBody>
      </p:sp>
      <p:sp>
        <p:nvSpPr>
          <p:cNvPr id="8" name="Flowchart: Magnetic Disk 7"/>
          <p:cNvSpPr/>
          <p:nvPr/>
        </p:nvSpPr>
        <p:spPr>
          <a:xfrm>
            <a:off x="9848335" y="3880021"/>
            <a:ext cx="1248032" cy="159402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Database</a:t>
            </a:r>
            <a:endParaRPr lang="en-GB" dirty="0"/>
          </a:p>
        </p:txBody>
      </p:sp>
      <p:sp>
        <p:nvSpPr>
          <p:cNvPr id="9" name="Cloud 8"/>
          <p:cNvSpPr/>
          <p:nvPr/>
        </p:nvSpPr>
        <p:spPr>
          <a:xfrm>
            <a:off x="1013254" y="2940908"/>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User Interface</a:t>
            </a:r>
            <a:endParaRPr lang="en-GB" dirty="0"/>
          </a:p>
        </p:txBody>
      </p:sp>
      <p:cxnSp>
        <p:nvCxnSpPr>
          <p:cNvPr id="11" name="Straight Arrow Connector 10"/>
          <p:cNvCxnSpPr>
            <a:stCxn id="9" idx="0"/>
          </p:cNvCxnSpPr>
          <p:nvPr/>
        </p:nvCxnSpPr>
        <p:spPr>
          <a:xfrm flipV="1">
            <a:off x="3197734" y="3722535"/>
            <a:ext cx="825580" cy="144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4" idx="3"/>
            <a:endCxn id="8" idx="2"/>
          </p:cNvCxnSpPr>
          <p:nvPr/>
        </p:nvCxnSpPr>
        <p:spPr>
          <a:xfrm>
            <a:off x="8390238" y="3713206"/>
            <a:ext cx="1458097" cy="96382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3558745" y="2644347"/>
            <a:ext cx="5325762" cy="2224216"/>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2" name="Straight Arrow Connector 41"/>
          <p:cNvCxnSpPr>
            <a:stCxn id="43" idx="0"/>
          </p:cNvCxnSpPr>
          <p:nvPr/>
        </p:nvCxnSpPr>
        <p:spPr>
          <a:xfrm flipV="1">
            <a:off x="5840866" y="4893277"/>
            <a:ext cx="40951" cy="6796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4856205" y="5572897"/>
            <a:ext cx="1969322" cy="369332"/>
          </a:xfrm>
          <a:prstGeom prst="rect">
            <a:avLst/>
          </a:prstGeom>
          <a:noFill/>
        </p:spPr>
        <p:txBody>
          <a:bodyPr wrap="none" rtlCol="0">
            <a:spAutoFit/>
          </a:bodyPr>
          <a:lstStyle/>
          <a:p>
            <a:r>
              <a:rPr lang="en-GB" dirty="0" smtClean="0"/>
              <a:t>Unit Test Boundary</a:t>
            </a:r>
            <a:endParaRPr lang="en-GB" dirty="0"/>
          </a:p>
        </p:txBody>
      </p:sp>
      <p:sp>
        <p:nvSpPr>
          <p:cNvPr id="16" name="Cloud 15"/>
          <p:cNvSpPr/>
          <p:nvPr/>
        </p:nvSpPr>
        <p:spPr>
          <a:xfrm>
            <a:off x="9469396" y="1771136"/>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External/3</a:t>
            </a:r>
            <a:r>
              <a:rPr lang="en-GB" baseline="30000" dirty="0" smtClean="0"/>
              <a:t>rd</a:t>
            </a:r>
            <a:r>
              <a:rPr lang="en-GB" dirty="0" smtClean="0"/>
              <a:t>  Party service</a:t>
            </a:r>
            <a:endParaRPr lang="en-GB" dirty="0"/>
          </a:p>
        </p:txBody>
      </p:sp>
      <p:cxnSp>
        <p:nvCxnSpPr>
          <p:cNvPr id="17" name="Straight Arrow Connector 16"/>
          <p:cNvCxnSpPr>
            <a:stCxn id="4" idx="3"/>
            <a:endCxn id="16" idx="2"/>
          </p:cNvCxnSpPr>
          <p:nvPr/>
        </p:nvCxnSpPr>
        <p:spPr>
          <a:xfrm flipV="1">
            <a:off x="8390238" y="2554206"/>
            <a:ext cx="1085940" cy="11590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Team</a:t>
            </a:r>
            <a:endParaRPr lang="en-GB" dirty="0"/>
          </a:p>
        </p:txBody>
      </p:sp>
      <p:pic>
        <p:nvPicPr>
          <p:cNvPr id="3080" name="Picture 8" descr="http://urbanturtle.com/blog/wp-content/uploads/2010/06/scrum.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418892" y="1690687"/>
            <a:ext cx="7272166" cy="446511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2452495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Unit testing: Red</a:t>
            </a:r>
            <a:endParaRPr lang="en-GB" dirty="0"/>
          </a:p>
        </p:txBody>
      </p:sp>
      <p:sp>
        <p:nvSpPr>
          <p:cNvPr id="4" name="Rectangle 3"/>
          <p:cNvSpPr/>
          <p:nvPr/>
        </p:nvSpPr>
        <p:spPr>
          <a:xfrm>
            <a:off x="3917091" y="3361038"/>
            <a:ext cx="4473147" cy="704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Nothing implemented yet</a:t>
            </a:r>
            <a:endParaRPr lang="en-GB" dirty="0"/>
          </a:p>
        </p:txBody>
      </p:sp>
      <p:sp>
        <p:nvSpPr>
          <p:cNvPr id="9" name="Cloud 8"/>
          <p:cNvSpPr/>
          <p:nvPr/>
        </p:nvSpPr>
        <p:spPr>
          <a:xfrm>
            <a:off x="1013254" y="2940908"/>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User Interface</a:t>
            </a:r>
            <a:endParaRPr lang="en-GB" dirty="0"/>
          </a:p>
        </p:txBody>
      </p:sp>
      <p:cxnSp>
        <p:nvCxnSpPr>
          <p:cNvPr id="11" name="Straight Arrow Connector 10"/>
          <p:cNvCxnSpPr>
            <a:stCxn id="9" idx="0"/>
          </p:cNvCxnSpPr>
          <p:nvPr/>
        </p:nvCxnSpPr>
        <p:spPr>
          <a:xfrm flipV="1">
            <a:off x="3197734" y="3722535"/>
            <a:ext cx="825580" cy="144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3558745" y="2644347"/>
            <a:ext cx="5325762" cy="2224216"/>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9" name="Straight Arrow Connector 48"/>
          <p:cNvCxnSpPr/>
          <p:nvPr/>
        </p:nvCxnSpPr>
        <p:spPr>
          <a:xfrm flipH="1">
            <a:off x="3398108" y="2228336"/>
            <a:ext cx="28833" cy="14663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800860" y="1738183"/>
            <a:ext cx="1280985" cy="369332"/>
          </a:xfrm>
          <a:prstGeom prst="rect">
            <a:avLst/>
          </a:prstGeom>
          <a:noFill/>
        </p:spPr>
        <p:txBody>
          <a:bodyPr wrap="square" rtlCol="0">
            <a:spAutoFit/>
          </a:bodyPr>
          <a:lstStyle/>
          <a:p>
            <a:pPr algn="ctr"/>
            <a:r>
              <a:rPr lang="en-GB" dirty="0" smtClean="0"/>
              <a:t>Tests</a:t>
            </a:r>
            <a:endParaRPr lang="en-GB" dirty="0"/>
          </a:p>
        </p:txBody>
      </p:sp>
      <p:sp>
        <p:nvSpPr>
          <p:cNvPr id="21" name="Flowchart: Magnetic Disk 20"/>
          <p:cNvSpPr/>
          <p:nvPr/>
        </p:nvSpPr>
        <p:spPr>
          <a:xfrm>
            <a:off x="9848335" y="3880021"/>
            <a:ext cx="1248032" cy="159402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Database</a:t>
            </a:r>
            <a:endParaRPr lang="en-GB" dirty="0"/>
          </a:p>
        </p:txBody>
      </p:sp>
      <p:cxnSp>
        <p:nvCxnSpPr>
          <p:cNvPr id="22" name="Straight Arrow Connector 21"/>
          <p:cNvCxnSpPr>
            <a:endCxn id="21" idx="2"/>
          </p:cNvCxnSpPr>
          <p:nvPr/>
        </p:nvCxnSpPr>
        <p:spPr>
          <a:xfrm>
            <a:off x="8390238" y="3713206"/>
            <a:ext cx="1458097" cy="96382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Cloud 22"/>
          <p:cNvSpPr/>
          <p:nvPr/>
        </p:nvSpPr>
        <p:spPr>
          <a:xfrm>
            <a:off x="9469396" y="1771136"/>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External/3</a:t>
            </a:r>
            <a:r>
              <a:rPr lang="en-GB" baseline="30000" dirty="0" smtClean="0"/>
              <a:t>rd</a:t>
            </a:r>
            <a:r>
              <a:rPr lang="en-GB" dirty="0" smtClean="0"/>
              <a:t>  Party service</a:t>
            </a:r>
            <a:endParaRPr lang="en-GB" dirty="0"/>
          </a:p>
        </p:txBody>
      </p:sp>
      <p:cxnSp>
        <p:nvCxnSpPr>
          <p:cNvPr id="25" name="Straight Arrow Connector 24"/>
          <p:cNvCxnSpPr>
            <a:endCxn id="23" idx="2"/>
          </p:cNvCxnSpPr>
          <p:nvPr/>
        </p:nvCxnSpPr>
        <p:spPr>
          <a:xfrm flipV="1">
            <a:off x="8390238" y="2554206"/>
            <a:ext cx="1085940" cy="11590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8" idx="0"/>
          </p:cNvCxnSpPr>
          <p:nvPr/>
        </p:nvCxnSpPr>
        <p:spPr>
          <a:xfrm flipV="1">
            <a:off x="5840866" y="4893277"/>
            <a:ext cx="40951" cy="6796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856205" y="5572897"/>
            <a:ext cx="1969322" cy="369332"/>
          </a:xfrm>
          <a:prstGeom prst="rect">
            <a:avLst/>
          </a:prstGeom>
          <a:noFill/>
        </p:spPr>
        <p:txBody>
          <a:bodyPr wrap="none" rtlCol="0">
            <a:spAutoFit/>
          </a:bodyPr>
          <a:lstStyle/>
          <a:p>
            <a:r>
              <a:rPr lang="en-GB" dirty="0" smtClean="0"/>
              <a:t>Unit Test Boundary</a:t>
            </a:r>
            <a:endParaRPr lang="en-GB"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Unit testing: Green</a:t>
            </a:r>
            <a:endParaRPr lang="en-GB" dirty="0"/>
          </a:p>
        </p:txBody>
      </p:sp>
      <p:sp>
        <p:nvSpPr>
          <p:cNvPr id="4" name="Rectangle 3"/>
          <p:cNvSpPr/>
          <p:nvPr/>
        </p:nvSpPr>
        <p:spPr>
          <a:xfrm>
            <a:off x="3917091" y="3361038"/>
            <a:ext cx="4473147" cy="704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5518481" y="3493124"/>
            <a:ext cx="1141809"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Controller</a:t>
            </a:r>
            <a:endParaRPr lang="en-GB" dirty="0">
              <a:solidFill>
                <a:schemeClr val="bg1"/>
              </a:solidFill>
            </a:endParaRPr>
          </a:p>
        </p:txBody>
      </p:sp>
      <p:sp>
        <p:nvSpPr>
          <p:cNvPr id="9" name="Cloud 8"/>
          <p:cNvSpPr/>
          <p:nvPr/>
        </p:nvSpPr>
        <p:spPr>
          <a:xfrm>
            <a:off x="1013254" y="2940908"/>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User Interface</a:t>
            </a:r>
            <a:endParaRPr lang="en-GB" dirty="0"/>
          </a:p>
        </p:txBody>
      </p:sp>
      <p:cxnSp>
        <p:nvCxnSpPr>
          <p:cNvPr id="11" name="Straight Arrow Connector 10"/>
          <p:cNvCxnSpPr>
            <a:stCxn id="9" idx="0"/>
            <a:endCxn id="5" idx="1"/>
          </p:cNvCxnSpPr>
          <p:nvPr/>
        </p:nvCxnSpPr>
        <p:spPr>
          <a:xfrm flipV="1">
            <a:off x="3197734" y="3710178"/>
            <a:ext cx="2320747" cy="138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3558745" y="2644347"/>
            <a:ext cx="5325762" cy="2224216"/>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4" name="Straight Arrow Connector 43"/>
          <p:cNvCxnSpPr>
            <a:stCxn id="45" idx="3"/>
            <a:endCxn id="23" idx="1"/>
          </p:cNvCxnSpPr>
          <p:nvPr/>
        </p:nvCxnSpPr>
        <p:spPr>
          <a:xfrm>
            <a:off x="10206679" y="3586892"/>
            <a:ext cx="265672" cy="2931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8925694" y="3402226"/>
            <a:ext cx="1280985" cy="369332"/>
          </a:xfrm>
          <a:prstGeom prst="rect">
            <a:avLst/>
          </a:prstGeom>
          <a:noFill/>
        </p:spPr>
        <p:txBody>
          <a:bodyPr wrap="square" rtlCol="0">
            <a:spAutoFit/>
          </a:bodyPr>
          <a:lstStyle/>
          <a:p>
            <a:pPr algn="ctr"/>
            <a:r>
              <a:rPr lang="en-GB" dirty="0" smtClean="0"/>
              <a:t>Mock these</a:t>
            </a:r>
            <a:endParaRPr lang="en-GB" dirty="0"/>
          </a:p>
        </p:txBody>
      </p:sp>
      <p:cxnSp>
        <p:nvCxnSpPr>
          <p:cNvPr id="49" name="Straight Arrow Connector 48"/>
          <p:cNvCxnSpPr/>
          <p:nvPr/>
        </p:nvCxnSpPr>
        <p:spPr>
          <a:xfrm flipH="1">
            <a:off x="3398108" y="2228336"/>
            <a:ext cx="28833" cy="14663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800860" y="1738183"/>
            <a:ext cx="1280985" cy="369332"/>
          </a:xfrm>
          <a:prstGeom prst="rect">
            <a:avLst/>
          </a:prstGeom>
          <a:noFill/>
        </p:spPr>
        <p:txBody>
          <a:bodyPr wrap="square" rtlCol="0">
            <a:spAutoFit/>
          </a:bodyPr>
          <a:lstStyle/>
          <a:p>
            <a:pPr algn="ctr"/>
            <a:r>
              <a:rPr lang="en-GB" dirty="0" smtClean="0"/>
              <a:t>Tests</a:t>
            </a:r>
            <a:endParaRPr lang="en-GB" dirty="0"/>
          </a:p>
        </p:txBody>
      </p:sp>
      <p:sp>
        <p:nvSpPr>
          <p:cNvPr id="22" name="TextBox 21"/>
          <p:cNvSpPr txBox="1"/>
          <p:nvPr/>
        </p:nvSpPr>
        <p:spPr>
          <a:xfrm>
            <a:off x="4460789" y="4127157"/>
            <a:ext cx="3435180" cy="646331"/>
          </a:xfrm>
          <a:prstGeom prst="rect">
            <a:avLst/>
          </a:prstGeom>
          <a:noFill/>
        </p:spPr>
        <p:txBody>
          <a:bodyPr wrap="square" rtlCol="0">
            <a:spAutoFit/>
          </a:bodyPr>
          <a:lstStyle/>
          <a:p>
            <a:pPr algn="ctr"/>
            <a:r>
              <a:rPr lang="en-GB" dirty="0" smtClean="0"/>
              <a:t>Controller talks directly to the database – </a:t>
            </a:r>
            <a:r>
              <a:rPr lang="en-GB" b="1" dirty="0" smtClean="0"/>
              <a:t>quick and dirty!</a:t>
            </a:r>
            <a:endParaRPr lang="en-GB" b="1" dirty="0"/>
          </a:p>
        </p:txBody>
      </p:sp>
      <p:sp>
        <p:nvSpPr>
          <p:cNvPr id="23" name="Flowchart: Magnetic Disk 22"/>
          <p:cNvSpPr/>
          <p:nvPr/>
        </p:nvSpPr>
        <p:spPr>
          <a:xfrm>
            <a:off x="9848335" y="3880021"/>
            <a:ext cx="1248032" cy="159402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Database</a:t>
            </a:r>
            <a:endParaRPr lang="en-GB" dirty="0"/>
          </a:p>
        </p:txBody>
      </p:sp>
      <p:cxnSp>
        <p:nvCxnSpPr>
          <p:cNvPr id="25" name="Straight Arrow Connector 24"/>
          <p:cNvCxnSpPr>
            <a:stCxn id="5" idx="3"/>
            <a:endCxn id="23" idx="2"/>
          </p:cNvCxnSpPr>
          <p:nvPr/>
        </p:nvCxnSpPr>
        <p:spPr>
          <a:xfrm>
            <a:off x="6660290" y="3710178"/>
            <a:ext cx="3188045" cy="96685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Cloud 26"/>
          <p:cNvSpPr/>
          <p:nvPr/>
        </p:nvSpPr>
        <p:spPr>
          <a:xfrm>
            <a:off x="9469397" y="1511644"/>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External/3</a:t>
            </a:r>
            <a:r>
              <a:rPr lang="en-GB" baseline="30000" dirty="0" smtClean="0"/>
              <a:t>rd</a:t>
            </a:r>
            <a:r>
              <a:rPr lang="en-GB" dirty="0" smtClean="0"/>
              <a:t>  Party service</a:t>
            </a:r>
            <a:endParaRPr lang="en-GB" dirty="0"/>
          </a:p>
        </p:txBody>
      </p:sp>
      <p:cxnSp>
        <p:nvCxnSpPr>
          <p:cNvPr id="28" name="Straight Arrow Connector 27"/>
          <p:cNvCxnSpPr>
            <a:stCxn id="5" idx="3"/>
            <a:endCxn id="27" idx="2"/>
          </p:cNvCxnSpPr>
          <p:nvPr/>
        </p:nvCxnSpPr>
        <p:spPr>
          <a:xfrm flipV="1">
            <a:off x="6660290" y="2294714"/>
            <a:ext cx="2815889" cy="141546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45" idx="3"/>
            <a:endCxn id="27" idx="1"/>
          </p:cNvCxnSpPr>
          <p:nvPr/>
        </p:nvCxnSpPr>
        <p:spPr>
          <a:xfrm flipV="1">
            <a:off x="10206679" y="3076115"/>
            <a:ext cx="355869" cy="51077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47" idx="0"/>
          </p:cNvCxnSpPr>
          <p:nvPr/>
        </p:nvCxnSpPr>
        <p:spPr>
          <a:xfrm flipV="1">
            <a:off x="5840866" y="4893277"/>
            <a:ext cx="40951" cy="6796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4856205" y="5572897"/>
            <a:ext cx="1969322" cy="369332"/>
          </a:xfrm>
          <a:prstGeom prst="rect">
            <a:avLst/>
          </a:prstGeom>
          <a:noFill/>
        </p:spPr>
        <p:txBody>
          <a:bodyPr wrap="none" rtlCol="0">
            <a:spAutoFit/>
          </a:bodyPr>
          <a:lstStyle/>
          <a:p>
            <a:r>
              <a:rPr lang="en-GB" dirty="0" smtClean="0"/>
              <a:t>Unit Test Boundary</a:t>
            </a:r>
            <a:endParaRPr lang="en-GB"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Unit testing: </a:t>
            </a:r>
            <a:r>
              <a:rPr lang="en-GB" dirty="0" err="1" smtClean="0"/>
              <a:t>Refactor</a:t>
            </a:r>
            <a:endParaRPr lang="en-GB" dirty="0"/>
          </a:p>
        </p:txBody>
      </p:sp>
      <p:sp>
        <p:nvSpPr>
          <p:cNvPr id="4" name="Rectangle 3"/>
          <p:cNvSpPr/>
          <p:nvPr/>
        </p:nvSpPr>
        <p:spPr>
          <a:xfrm>
            <a:off x="3917091" y="3361038"/>
            <a:ext cx="4473147" cy="704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4"/>
          <p:cNvSpPr/>
          <p:nvPr/>
        </p:nvSpPr>
        <p:spPr>
          <a:xfrm>
            <a:off x="4023314" y="3505481"/>
            <a:ext cx="1141809"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Controller</a:t>
            </a:r>
            <a:endParaRPr lang="en-GB" dirty="0">
              <a:solidFill>
                <a:schemeClr val="bg1"/>
              </a:solidFill>
            </a:endParaRPr>
          </a:p>
        </p:txBody>
      </p:sp>
      <p:sp>
        <p:nvSpPr>
          <p:cNvPr id="6" name="Rectangle 5"/>
          <p:cNvSpPr/>
          <p:nvPr/>
        </p:nvSpPr>
        <p:spPr>
          <a:xfrm>
            <a:off x="5559670" y="3497243"/>
            <a:ext cx="1125335"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smtClean="0">
                <a:solidFill>
                  <a:schemeClr val="bg1"/>
                </a:solidFill>
              </a:rPr>
              <a:t>IService</a:t>
            </a:r>
            <a:endParaRPr lang="en-GB" dirty="0">
              <a:solidFill>
                <a:schemeClr val="bg1"/>
              </a:solidFill>
            </a:endParaRPr>
          </a:p>
        </p:txBody>
      </p:sp>
      <p:sp>
        <p:nvSpPr>
          <p:cNvPr id="7" name="Rectangle 6"/>
          <p:cNvSpPr/>
          <p:nvPr/>
        </p:nvSpPr>
        <p:spPr>
          <a:xfrm>
            <a:off x="6947746" y="3501362"/>
            <a:ext cx="1337940"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smtClean="0">
                <a:solidFill>
                  <a:schemeClr val="bg1"/>
                </a:solidFill>
              </a:rPr>
              <a:t>IRepository</a:t>
            </a:r>
            <a:endParaRPr lang="en-GB" dirty="0">
              <a:solidFill>
                <a:schemeClr val="bg1"/>
              </a:solidFill>
            </a:endParaRPr>
          </a:p>
        </p:txBody>
      </p:sp>
      <p:sp>
        <p:nvSpPr>
          <p:cNvPr id="9" name="Cloud 8"/>
          <p:cNvSpPr/>
          <p:nvPr/>
        </p:nvSpPr>
        <p:spPr>
          <a:xfrm>
            <a:off x="1013254" y="2940908"/>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User Interface</a:t>
            </a:r>
            <a:endParaRPr lang="en-GB" dirty="0"/>
          </a:p>
        </p:txBody>
      </p:sp>
      <p:cxnSp>
        <p:nvCxnSpPr>
          <p:cNvPr id="11" name="Straight Arrow Connector 10"/>
          <p:cNvCxnSpPr>
            <a:stCxn id="9" idx="0"/>
            <a:endCxn id="5" idx="1"/>
          </p:cNvCxnSpPr>
          <p:nvPr/>
        </p:nvCxnSpPr>
        <p:spPr>
          <a:xfrm flipV="1">
            <a:off x="3197734" y="3722535"/>
            <a:ext cx="825580" cy="144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3"/>
            <a:endCxn id="6" idx="1"/>
          </p:cNvCxnSpPr>
          <p:nvPr/>
        </p:nvCxnSpPr>
        <p:spPr>
          <a:xfrm flipV="1">
            <a:off x="5165123" y="3714297"/>
            <a:ext cx="394547" cy="8238"/>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6" idx="3"/>
            <a:endCxn id="7" idx="1"/>
          </p:cNvCxnSpPr>
          <p:nvPr/>
        </p:nvCxnSpPr>
        <p:spPr>
          <a:xfrm>
            <a:off x="6685005" y="3714297"/>
            <a:ext cx="262741" cy="4119"/>
          </a:xfrm>
          <a:prstGeom prst="straightConnector1">
            <a:avLst/>
          </a:prstGeom>
          <a:ln>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3558745" y="2644347"/>
            <a:ext cx="5325762" cy="2224216"/>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9" name="Straight Arrow Connector 48"/>
          <p:cNvCxnSpPr/>
          <p:nvPr/>
        </p:nvCxnSpPr>
        <p:spPr>
          <a:xfrm flipH="1">
            <a:off x="3398108" y="2228336"/>
            <a:ext cx="28833" cy="14663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800860" y="1738183"/>
            <a:ext cx="1280985" cy="369332"/>
          </a:xfrm>
          <a:prstGeom prst="rect">
            <a:avLst/>
          </a:prstGeom>
          <a:noFill/>
        </p:spPr>
        <p:txBody>
          <a:bodyPr wrap="square" rtlCol="0">
            <a:spAutoFit/>
          </a:bodyPr>
          <a:lstStyle/>
          <a:p>
            <a:pPr algn="ctr"/>
            <a:r>
              <a:rPr lang="en-GB" dirty="0" smtClean="0"/>
              <a:t>Test this</a:t>
            </a:r>
            <a:endParaRPr lang="en-GB" dirty="0"/>
          </a:p>
        </p:txBody>
      </p:sp>
      <p:sp>
        <p:nvSpPr>
          <p:cNvPr id="52" name="TextBox 51"/>
          <p:cNvSpPr txBox="1"/>
          <p:nvPr/>
        </p:nvSpPr>
        <p:spPr>
          <a:xfrm>
            <a:off x="4460789" y="4127157"/>
            <a:ext cx="3435180" cy="369332"/>
          </a:xfrm>
          <a:prstGeom prst="rect">
            <a:avLst/>
          </a:prstGeom>
          <a:noFill/>
        </p:spPr>
        <p:txBody>
          <a:bodyPr wrap="square" rtlCol="0">
            <a:spAutoFit/>
          </a:bodyPr>
          <a:lstStyle/>
          <a:p>
            <a:pPr algn="ctr"/>
            <a:r>
              <a:rPr lang="en-GB" dirty="0" smtClean="0"/>
              <a:t>Make the logic </a:t>
            </a:r>
            <a:r>
              <a:rPr lang="en-GB" b="1" dirty="0" smtClean="0"/>
              <a:t>more maintainable</a:t>
            </a:r>
            <a:endParaRPr lang="en-GB" b="1" dirty="0"/>
          </a:p>
        </p:txBody>
      </p:sp>
      <p:cxnSp>
        <p:nvCxnSpPr>
          <p:cNvPr id="53" name="Straight Arrow Connector 52"/>
          <p:cNvCxnSpPr>
            <a:stCxn id="54" idx="3"/>
            <a:endCxn id="55" idx="1"/>
          </p:cNvCxnSpPr>
          <p:nvPr/>
        </p:nvCxnSpPr>
        <p:spPr>
          <a:xfrm>
            <a:off x="10305533" y="3413897"/>
            <a:ext cx="166818" cy="4661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9024548" y="3229231"/>
            <a:ext cx="1280985" cy="369332"/>
          </a:xfrm>
          <a:prstGeom prst="rect">
            <a:avLst/>
          </a:prstGeom>
          <a:noFill/>
        </p:spPr>
        <p:txBody>
          <a:bodyPr wrap="square" rtlCol="0">
            <a:spAutoFit/>
          </a:bodyPr>
          <a:lstStyle/>
          <a:p>
            <a:pPr algn="ctr"/>
            <a:r>
              <a:rPr lang="en-GB" dirty="0" smtClean="0"/>
              <a:t>Mock these</a:t>
            </a:r>
            <a:endParaRPr lang="en-GB" dirty="0"/>
          </a:p>
        </p:txBody>
      </p:sp>
      <p:sp>
        <p:nvSpPr>
          <p:cNvPr id="55" name="Flowchart: Magnetic Disk 54"/>
          <p:cNvSpPr/>
          <p:nvPr/>
        </p:nvSpPr>
        <p:spPr>
          <a:xfrm>
            <a:off x="9848335" y="3880021"/>
            <a:ext cx="1248032" cy="159402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Database</a:t>
            </a:r>
            <a:endParaRPr lang="en-GB" dirty="0"/>
          </a:p>
        </p:txBody>
      </p:sp>
      <p:cxnSp>
        <p:nvCxnSpPr>
          <p:cNvPr id="56" name="Straight Arrow Connector 55"/>
          <p:cNvCxnSpPr>
            <a:stCxn id="7" idx="3"/>
            <a:endCxn id="55" idx="2"/>
          </p:cNvCxnSpPr>
          <p:nvPr/>
        </p:nvCxnSpPr>
        <p:spPr>
          <a:xfrm>
            <a:off x="8285686" y="3718416"/>
            <a:ext cx="1562649" cy="95861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7" name="Cloud 56"/>
          <p:cNvSpPr/>
          <p:nvPr/>
        </p:nvSpPr>
        <p:spPr>
          <a:xfrm>
            <a:off x="9432327" y="1140941"/>
            <a:ext cx="2186302" cy="1566139"/>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External/3</a:t>
            </a:r>
            <a:r>
              <a:rPr lang="en-GB" baseline="30000" dirty="0" smtClean="0"/>
              <a:t>rd</a:t>
            </a:r>
            <a:r>
              <a:rPr lang="en-GB" dirty="0" smtClean="0"/>
              <a:t>  Party service</a:t>
            </a:r>
            <a:endParaRPr lang="en-GB" dirty="0"/>
          </a:p>
        </p:txBody>
      </p:sp>
      <p:cxnSp>
        <p:nvCxnSpPr>
          <p:cNvPr id="58" name="Straight Arrow Connector 57"/>
          <p:cNvCxnSpPr>
            <a:stCxn id="6" idx="0"/>
            <a:endCxn id="57" idx="2"/>
          </p:cNvCxnSpPr>
          <p:nvPr/>
        </p:nvCxnSpPr>
        <p:spPr>
          <a:xfrm flipV="1">
            <a:off x="6122338" y="1924011"/>
            <a:ext cx="3316771" cy="157323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54" idx="3"/>
            <a:endCxn id="57" idx="1"/>
          </p:cNvCxnSpPr>
          <p:nvPr/>
        </p:nvCxnSpPr>
        <p:spPr>
          <a:xfrm flipV="1">
            <a:off x="10305533" y="2705412"/>
            <a:ext cx="219945" cy="70848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61" idx="0"/>
          </p:cNvCxnSpPr>
          <p:nvPr/>
        </p:nvCxnSpPr>
        <p:spPr>
          <a:xfrm flipV="1">
            <a:off x="5840866" y="4893277"/>
            <a:ext cx="40951" cy="6796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4856205" y="5572897"/>
            <a:ext cx="1969322" cy="369332"/>
          </a:xfrm>
          <a:prstGeom prst="rect">
            <a:avLst/>
          </a:prstGeom>
          <a:noFill/>
        </p:spPr>
        <p:txBody>
          <a:bodyPr wrap="none" rtlCol="0">
            <a:spAutoFit/>
          </a:bodyPr>
          <a:lstStyle/>
          <a:p>
            <a:r>
              <a:rPr lang="en-GB" dirty="0" smtClean="0"/>
              <a:t>Unit Test Boundary</a:t>
            </a:r>
            <a:endParaRPr lang="en-GB"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What is a Black box test?</a:t>
            </a:r>
            <a:endParaRPr lang="en-GB" dirty="0"/>
          </a:p>
        </p:txBody>
      </p:sp>
      <p:sp>
        <p:nvSpPr>
          <p:cNvPr id="4" name="Rectangle 3"/>
          <p:cNvSpPr/>
          <p:nvPr/>
        </p:nvSpPr>
        <p:spPr>
          <a:xfrm>
            <a:off x="5194193" y="3349725"/>
            <a:ext cx="3027406" cy="7043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Black Box</a:t>
            </a:r>
            <a:endParaRPr lang="en-GB" dirty="0"/>
          </a:p>
        </p:txBody>
      </p:sp>
      <p:sp>
        <p:nvSpPr>
          <p:cNvPr id="9" name="Cloud 8"/>
          <p:cNvSpPr/>
          <p:nvPr/>
        </p:nvSpPr>
        <p:spPr>
          <a:xfrm>
            <a:off x="3180042" y="3016093"/>
            <a:ext cx="1766171" cy="136843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User Interface</a:t>
            </a:r>
            <a:endParaRPr lang="en-GB" dirty="0"/>
          </a:p>
        </p:txBody>
      </p:sp>
      <p:cxnSp>
        <p:nvCxnSpPr>
          <p:cNvPr id="11" name="Straight Arrow Connector 10"/>
          <p:cNvCxnSpPr>
            <a:stCxn id="9" idx="0"/>
            <a:endCxn id="4" idx="1"/>
          </p:cNvCxnSpPr>
          <p:nvPr/>
        </p:nvCxnSpPr>
        <p:spPr>
          <a:xfrm>
            <a:off x="4944741" y="3700309"/>
            <a:ext cx="249452" cy="158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3031761" y="2855455"/>
            <a:ext cx="6907427" cy="2409567"/>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49" name="Straight Arrow Connector 48"/>
          <p:cNvCxnSpPr/>
          <p:nvPr/>
        </p:nvCxnSpPr>
        <p:spPr>
          <a:xfrm>
            <a:off x="2537490" y="2521823"/>
            <a:ext cx="284206" cy="118624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1890815" y="2035789"/>
            <a:ext cx="1280985" cy="369332"/>
          </a:xfrm>
          <a:prstGeom prst="rect">
            <a:avLst/>
          </a:prstGeom>
          <a:noFill/>
        </p:spPr>
        <p:txBody>
          <a:bodyPr wrap="square" rtlCol="0">
            <a:spAutoFit/>
          </a:bodyPr>
          <a:lstStyle/>
          <a:p>
            <a:pPr algn="ctr"/>
            <a:r>
              <a:rPr lang="en-GB" dirty="0" smtClean="0"/>
              <a:t>Tests</a:t>
            </a:r>
            <a:endParaRPr lang="en-GB" dirty="0"/>
          </a:p>
        </p:txBody>
      </p:sp>
      <p:sp>
        <p:nvSpPr>
          <p:cNvPr id="54" name="TextBox 53"/>
          <p:cNvSpPr txBox="1"/>
          <p:nvPr/>
        </p:nvSpPr>
        <p:spPr>
          <a:xfrm>
            <a:off x="10103941" y="1698037"/>
            <a:ext cx="1280985" cy="369332"/>
          </a:xfrm>
          <a:prstGeom prst="rect">
            <a:avLst/>
          </a:prstGeom>
          <a:noFill/>
        </p:spPr>
        <p:txBody>
          <a:bodyPr wrap="square" rtlCol="0">
            <a:spAutoFit/>
          </a:bodyPr>
          <a:lstStyle/>
          <a:p>
            <a:pPr algn="ctr"/>
            <a:r>
              <a:rPr lang="en-GB" dirty="0" smtClean="0"/>
              <a:t>Mock this</a:t>
            </a:r>
            <a:endParaRPr lang="en-GB" dirty="0"/>
          </a:p>
        </p:txBody>
      </p:sp>
      <p:sp>
        <p:nvSpPr>
          <p:cNvPr id="55" name="Flowchart: Magnetic Disk 54"/>
          <p:cNvSpPr/>
          <p:nvPr/>
        </p:nvSpPr>
        <p:spPr>
          <a:xfrm>
            <a:off x="8542873" y="2892525"/>
            <a:ext cx="1248032" cy="1594022"/>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Database</a:t>
            </a:r>
            <a:endParaRPr lang="en-GB" dirty="0"/>
          </a:p>
        </p:txBody>
      </p:sp>
      <p:cxnSp>
        <p:nvCxnSpPr>
          <p:cNvPr id="56" name="Straight Arrow Connector 55"/>
          <p:cNvCxnSpPr>
            <a:stCxn id="4" idx="3"/>
            <a:endCxn id="55" idx="2"/>
          </p:cNvCxnSpPr>
          <p:nvPr/>
        </p:nvCxnSpPr>
        <p:spPr>
          <a:xfrm flipV="1">
            <a:off x="8221599" y="3689536"/>
            <a:ext cx="321274" cy="1235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57" name="Cloud 56"/>
          <p:cNvSpPr/>
          <p:nvPr/>
        </p:nvSpPr>
        <p:spPr>
          <a:xfrm>
            <a:off x="7393696" y="1199650"/>
            <a:ext cx="2017428" cy="1323124"/>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External/3</a:t>
            </a:r>
            <a:r>
              <a:rPr lang="en-GB" baseline="30000" dirty="0" smtClean="0"/>
              <a:t>rd</a:t>
            </a:r>
            <a:r>
              <a:rPr lang="en-GB" dirty="0" smtClean="0"/>
              <a:t>  Party service</a:t>
            </a:r>
            <a:endParaRPr lang="en-GB" dirty="0"/>
          </a:p>
        </p:txBody>
      </p:sp>
      <p:cxnSp>
        <p:nvCxnSpPr>
          <p:cNvPr id="58" name="Straight Arrow Connector 57"/>
          <p:cNvCxnSpPr>
            <a:stCxn id="4" idx="0"/>
          </p:cNvCxnSpPr>
          <p:nvPr/>
        </p:nvCxnSpPr>
        <p:spPr>
          <a:xfrm flipV="1">
            <a:off x="6707896" y="2336472"/>
            <a:ext cx="994718" cy="101325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54" idx="1"/>
            <a:endCxn id="57" idx="0"/>
          </p:cNvCxnSpPr>
          <p:nvPr/>
        </p:nvCxnSpPr>
        <p:spPr>
          <a:xfrm flipH="1" flipV="1">
            <a:off x="9409443" y="1861212"/>
            <a:ext cx="694498" cy="2149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61" idx="0"/>
          </p:cNvCxnSpPr>
          <p:nvPr/>
        </p:nvCxnSpPr>
        <p:spPr>
          <a:xfrm flipH="1" flipV="1">
            <a:off x="8604658" y="5314450"/>
            <a:ext cx="449199" cy="64255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7826181" y="5957001"/>
            <a:ext cx="2455352" cy="369332"/>
          </a:xfrm>
          <a:prstGeom prst="rect">
            <a:avLst/>
          </a:prstGeom>
          <a:noFill/>
        </p:spPr>
        <p:txBody>
          <a:bodyPr wrap="none" rtlCol="0">
            <a:spAutoFit/>
          </a:bodyPr>
          <a:lstStyle/>
          <a:p>
            <a:r>
              <a:rPr lang="en-GB" dirty="0" smtClean="0"/>
              <a:t>Black Box Test Boundary</a:t>
            </a:r>
            <a:endParaRPr lang="en-GB" dirty="0"/>
          </a:p>
        </p:txBody>
      </p:sp>
      <p:sp>
        <p:nvSpPr>
          <p:cNvPr id="65" name="Cloud 64"/>
          <p:cNvSpPr/>
          <p:nvPr/>
        </p:nvSpPr>
        <p:spPr>
          <a:xfrm>
            <a:off x="6236280" y="4255886"/>
            <a:ext cx="972064" cy="848497"/>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API</a:t>
            </a:r>
            <a:endParaRPr lang="en-GB" dirty="0"/>
          </a:p>
        </p:txBody>
      </p:sp>
      <p:cxnSp>
        <p:nvCxnSpPr>
          <p:cNvPr id="66" name="Straight Arrow Connector 65"/>
          <p:cNvCxnSpPr>
            <a:stCxn id="65" idx="3"/>
            <a:endCxn id="4" idx="2"/>
          </p:cNvCxnSpPr>
          <p:nvPr/>
        </p:nvCxnSpPr>
        <p:spPr>
          <a:xfrm flipH="1" flipV="1">
            <a:off x="6707896" y="4054060"/>
            <a:ext cx="14416" cy="25034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95" name="Rectangle 94"/>
          <p:cNvSpPr/>
          <p:nvPr/>
        </p:nvSpPr>
        <p:spPr>
          <a:xfrm>
            <a:off x="968180" y="3213800"/>
            <a:ext cx="1495170" cy="10132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Browser/ Desktop App</a:t>
            </a:r>
            <a:endParaRPr lang="en-GB" dirty="0"/>
          </a:p>
        </p:txBody>
      </p:sp>
      <p:cxnSp>
        <p:nvCxnSpPr>
          <p:cNvPr id="97" name="Straight Arrow Connector 96"/>
          <p:cNvCxnSpPr>
            <a:stCxn id="95" idx="3"/>
            <a:endCxn id="9" idx="2"/>
          </p:cNvCxnSpPr>
          <p:nvPr/>
        </p:nvCxnSpPr>
        <p:spPr>
          <a:xfrm flipV="1">
            <a:off x="2463350" y="3700309"/>
            <a:ext cx="722170" cy="2011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955825" y="5289738"/>
            <a:ext cx="1519881"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Black box test</a:t>
            </a:r>
            <a:endParaRPr lang="en-GB" dirty="0"/>
          </a:p>
        </p:txBody>
      </p:sp>
      <p:cxnSp>
        <p:nvCxnSpPr>
          <p:cNvPr id="110" name="Straight Arrow Connector 109"/>
          <p:cNvCxnSpPr>
            <a:stCxn id="108" idx="0"/>
            <a:endCxn id="95" idx="2"/>
          </p:cNvCxnSpPr>
          <p:nvPr/>
        </p:nvCxnSpPr>
        <p:spPr>
          <a:xfrm flipH="1" flipV="1">
            <a:off x="1715765" y="4227055"/>
            <a:ext cx="1" cy="106268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1" name="TextBox 110"/>
          <p:cNvSpPr txBox="1"/>
          <p:nvPr/>
        </p:nvSpPr>
        <p:spPr>
          <a:xfrm>
            <a:off x="917531" y="4635001"/>
            <a:ext cx="1606732" cy="369332"/>
          </a:xfrm>
          <a:prstGeom prst="rect">
            <a:avLst/>
          </a:prstGeom>
          <a:noFill/>
        </p:spPr>
        <p:txBody>
          <a:bodyPr wrap="square" rtlCol="0">
            <a:spAutoFit/>
          </a:bodyPr>
          <a:lstStyle/>
          <a:p>
            <a:pPr algn="ctr"/>
            <a:r>
              <a:rPr lang="en-GB" dirty="0" smtClean="0"/>
              <a:t>Automates</a:t>
            </a:r>
            <a:endParaRPr lang="en-GB" dirty="0"/>
          </a:p>
        </p:txBody>
      </p:sp>
      <p:cxnSp>
        <p:nvCxnSpPr>
          <p:cNvPr id="113" name="Elbow Connector 112"/>
          <p:cNvCxnSpPr>
            <a:stCxn id="108" idx="3"/>
            <a:endCxn id="65" idx="1"/>
          </p:cNvCxnSpPr>
          <p:nvPr/>
        </p:nvCxnSpPr>
        <p:spPr>
          <a:xfrm flipV="1">
            <a:off x="2475706" y="5103480"/>
            <a:ext cx="4246606" cy="643458"/>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sp>
        <p:nvSpPr>
          <p:cNvPr id="115" name="TextBox 114"/>
          <p:cNvSpPr txBox="1"/>
          <p:nvPr/>
        </p:nvSpPr>
        <p:spPr>
          <a:xfrm>
            <a:off x="3478281" y="5804832"/>
            <a:ext cx="1606732" cy="369332"/>
          </a:xfrm>
          <a:prstGeom prst="rect">
            <a:avLst/>
          </a:prstGeom>
          <a:noFill/>
        </p:spPr>
        <p:txBody>
          <a:bodyPr wrap="square" rtlCol="0">
            <a:spAutoFit/>
          </a:bodyPr>
          <a:lstStyle/>
          <a:p>
            <a:pPr algn="ctr"/>
            <a:r>
              <a:rPr lang="en-GB" dirty="0" smtClean="0"/>
              <a:t>Utilises</a:t>
            </a:r>
            <a:endParaRPr lang="en-GB"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Consistency</a:t>
            </a:r>
            <a:endParaRPr lang="en-GB" dirty="0"/>
          </a:p>
        </p:txBody>
      </p:sp>
      <p:pic>
        <p:nvPicPr>
          <p:cNvPr id="95234" name="Picture 2" descr="http://www.inspire2rise.com/wp-content/uploads/2013/08/importance-of-consistency-1.jpg"/>
          <p:cNvPicPr>
            <a:picLocks noChangeAspect="1" noChangeArrowheads="1"/>
          </p:cNvPicPr>
          <p:nvPr/>
        </p:nvPicPr>
        <p:blipFill>
          <a:blip r:embed="rId3" cstate="print"/>
          <a:srcRect/>
          <a:stretch>
            <a:fillRect/>
          </a:stretch>
        </p:blipFill>
        <p:spPr bwMode="auto">
          <a:xfrm>
            <a:off x="3478325" y="1654932"/>
            <a:ext cx="4488289" cy="4488289"/>
          </a:xfrm>
          <a:prstGeom prst="rect">
            <a:avLst/>
          </a:prstGeom>
          <a:noFill/>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p:cNvGrpSpPr/>
          <p:nvPr/>
        </p:nvGrpSpPr>
        <p:grpSpPr>
          <a:xfrm>
            <a:off x="6223935" y="1296030"/>
            <a:ext cx="5683623" cy="3731728"/>
            <a:chOff x="6223935" y="1296030"/>
            <a:chExt cx="5683623" cy="3731728"/>
          </a:xfrm>
        </p:grpSpPr>
        <p:sp>
          <p:nvSpPr>
            <p:cNvPr id="45" name="Rectangle 44"/>
            <p:cNvSpPr/>
            <p:nvPr/>
          </p:nvSpPr>
          <p:spPr>
            <a:xfrm>
              <a:off x="6223935" y="1714589"/>
              <a:ext cx="5683623" cy="33131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5" name="TextBox 54"/>
            <p:cNvSpPr txBox="1"/>
            <p:nvPr/>
          </p:nvSpPr>
          <p:spPr>
            <a:xfrm>
              <a:off x="6223935" y="1296030"/>
              <a:ext cx="2073773" cy="369332"/>
            </a:xfrm>
            <a:prstGeom prst="rect">
              <a:avLst/>
            </a:prstGeom>
            <a:noFill/>
          </p:spPr>
          <p:txBody>
            <a:bodyPr wrap="none" rtlCol="0">
              <a:spAutoFit/>
            </a:bodyPr>
            <a:lstStyle/>
            <a:p>
              <a:r>
                <a:rPr lang="en-GB" dirty="0" smtClean="0"/>
                <a:t>Application Solution</a:t>
              </a:r>
              <a:endParaRPr lang="en-GB" dirty="0"/>
            </a:p>
          </p:txBody>
        </p:sp>
      </p:grpSp>
      <p:sp>
        <p:nvSpPr>
          <p:cNvPr id="2" name="Title 1"/>
          <p:cNvSpPr>
            <a:spLocks noGrp="1"/>
          </p:cNvSpPr>
          <p:nvPr>
            <p:ph type="title"/>
          </p:nvPr>
        </p:nvSpPr>
        <p:spPr/>
        <p:txBody>
          <a:bodyPr/>
          <a:lstStyle/>
          <a:p>
            <a:r>
              <a:rPr lang="en-GB" dirty="0" smtClean="0"/>
              <a:t>Project Structure</a:t>
            </a:r>
            <a:endParaRPr lang="en-GB" dirty="0"/>
          </a:p>
        </p:txBody>
      </p:sp>
      <p:grpSp>
        <p:nvGrpSpPr>
          <p:cNvPr id="50" name="Group 49"/>
          <p:cNvGrpSpPr/>
          <p:nvPr/>
        </p:nvGrpSpPr>
        <p:grpSpPr>
          <a:xfrm>
            <a:off x="6321478" y="1879988"/>
            <a:ext cx="2578914" cy="2945527"/>
            <a:chOff x="6321478" y="1879988"/>
            <a:chExt cx="2578914" cy="2945527"/>
          </a:xfrm>
        </p:grpSpPr>
        <p:sp>
          <p:nvSpPr>
            <p:cNvPr id="36" name="Rectangle 35"/>
            <p:cNvSpPr/>
            <p:nvPr/>
          </p:nvSpPr>
          <p:spPr>
            <a:xfrm>
              <a:off x="6423892" y="2275265"/>
              <a:ext cx="2476500" cy="255025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7" name="Rectangle 36"/>
            <p:cNvSpPr/>
            <p:nvPr/>
          </p:nvSpPr>
          <p:spPr>
            <a:xfrm>
              <a:off x="7181452" y="2700410"/>
              <a:ext cx="1337940"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Models</a:t>
              </a:r>
              <a:endParaRPr lang="en-GB" dirty="0">
                <a:solidFill>
                  <a:schemeClr val="bg1"/>
                </a:solidFill>
              </a:endParaRPr>
            </a:p>
          </p:txBody>
        </p:sp>
        <p:sp>
          <p:nvSpPr>
            <p:cNvPr id="38" name="Rectangle 37"/>
            <p:cNvSpPr/>
            <p:nvPr/>
          </p:nvSpPr>
          <p:spPr>
            <a:xfrm>
              <a:off x="7181452" y="3349144"/>
              <a:ext cx="1337940"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Views</a:t>
              </a:r>
              <a:endParaRPr lang="en-GB" dirty="0">
                <a:solidFill>
                  <a:schemeClr val="bg1"/>
                </a:solidFill>
              </a:endParaRPr>
            </a:p>
          </p:txBody>
        </p:sp>
        <p:sp>
          <p:nvSpPr>
            <p:cNvPr id="39" name="Rectangle 38"/>
            <p:cNvSpPr/>
            <p:nvPr/>
          </p:nvSpPr>
          <p:spPr>
            <a:xfrm>
              <a:off x="7174287" y="3913254"/>
              <a:ext cx="1337940" cy="434108"/>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Controllers</a:t>
              </a:r>
              <a:endParaRPr lang="en-GB" dirty="0">
                <a:solidFill>
                  <a:schemeClr val="bg1"/>
                </a:solidFill>
              </a:endParaRPr>
            </a:p>
          </p:txBody>
        </p:sp>
        <p:cxnSp>
          <p:nvCxnSpPr>
            <p:cNvPr id="40" name="Straight Connector 39"/>
            <p:cNvCxnSpPr/>
            <p:nvPr/>
          </p:nvCxnSpPr>
          <p:spPr>
            <a:xfrm flipH="1">
              <a:off x="6764069" y="2668087"/>
              <a:ext cx="304" cy="148114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6764069" y="3567496"/>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a:off x="6764069" y="2920033"/>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H="1">
              <a:off x="6739525" y="4173931"/>
              <a:ext cx="417382" cy="13731"/>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321478" y="1879988"/>
              <a:ext cx="1245021" cy="369332"/>
            </a:xfrm>
            <a:prstGeom prst="rect">
              <a:avLst/>
            </a:prstGeom>
            <a:noFill/>
          </p:spPr>
          <p:txBody>
            <a:bodyPr wrap="none" rtlCol="0">
              <a:spAutoFit/>
            </a:bodyPr>
            <a:lstStyle/>
            <a:p>
              <a:r>
                <a:rPr lang="en-GB" dirty="0" smtClean="0"/>
                <a:t>Application</a:t>
              </a:r>
              <a:endParaRPr lang="en-GB" dirty="0"/>
            </a:p>
          </p:txBody>
        </p:sp>
      </p:grpSp>
      <p:grpSp>
        <p:nvGrpSpPr>
          <p:cNvPr id="56" name="Group 55"/>
          <p:cNvGrpSpPr/>
          <p:nvPr/>
        </p:nvGrpSpPr>
        <p:grpSpPr>
          <a:xfrm>
            <a:off x="3539071" y="2424743"/>
            <a:ext cx="2684864" cy="1796571"/>
            <a:chOff x="3539071" y="2424743"/>
            <a:chExt cx="2684864" cy="1796571"/>
          </a:xfrm>
        </p:grpSpPr>
        <p:sp>
          <p:nvSpPr>
            <p:cNvPr id="33" name="Cloud 32"/>
            <p:cNvSpPr/>
            <p:nvPr/>
          </p:nvSpPr>
          <p:spPr>
            <a:xfrm>
              <a:off x="3770061" y="2424743"/>
              <a:ext cx="2159971" cy="1796571"/>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t>Application host</a:t>
              </a:r>
              <a:endParaRPr lang="en-GB" dirty="0"/>
            </a:p>
          </p:txBody>
        </p:sp>
        <p:cxnSp>
          <p:nvCxnSpPr>
            <p:cNvPr id="48" name="Straight Arrow Connector 47"/>
            <p:cNvCxnSpPr>
              <a:stCxn id="46" idx="3"/>
              <a:endCxn id="33" idx="2"/>
            </p:cNvCxnSpPr>
            <p:nvPr/>
          </p:nvCxnSpPr>
          <p:spPr>
            <a:xfrm flipV="1">
              <a:off x="3539071" y="3323029"/>
              <a:ext cx="237690" cy="713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5841014" y="3159764"/>
              <a:ext cx="3829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720363" y="1391582"/>
            <a:ext cx="2818708" cy="3636177"/>
            <a:chOff x="720363" y="1391582"/>
            <a:chExt cx="2818708" cy="3636177"/>
          </a:xfrm>
        </p:grpSpPr>
        <p:sp>
          <p:nvSpPr>
            <p:cNvPr id="46" name="Rectangle 45"/>
            <p:cNvSpPr/>
            <p:nvPr/>
          </p:nvSpPr>
          <p:spPr>
            <a:xfrm>
              <a:off x="736438" y="1760914"/>
              <a:ext cx="2802633" cy="326684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p:cNvSpPr/>
            <p:nvPr/>
          </p:nvSpPr>
          <p:spPr>
            <a:xfrm>
              <a:off x="893320" y="2275264"/>
              <a:ext cx="2476500" cy="254826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5" name="TextBox 4"/>
            <p:cNvSpPr txBox="1"/>
            <p:nvPr/>
          </p:nvSpPr>
          <p:spPr>
            <a:xfrm>
              <a:off x="893320" y="1908552"/>
              <a:ext cx="1583767" cy="369332"/>
            </a:xfrm>
            <a:prstGeom prst="rect">
              <a:avLst/>
            </a:prstGeom>
            <a:noFill/>
          </p:spPr>
          <p:txBody>
            <a:bodyPr wrap="none" rtlCol="0">
              <a:spAutoFit/>
            </a:bodyPr>
            <a:lstStyle/>
            <a:p>
              <a:r>
                <a:rPr lang="en-GB" dirty="0" smtClean="0"/>
                <a:t>Black Box Tests</a:t>
              </a:r>
              <a:endParaRPr lang="en-GB" dirty="0"/>
            </a:p>
          </p:txBody>
        </p:sp>
        <p:sp>
          <p:nvSpPr>
            <p:cNvPr id="8" name="Rectangle 7"/>
            <p:cNvSpPr/>
            <p:nvPr/>
          </p:nvSpPr>
          <p:spPr>
            <a:xfrm>
              <a:off x="1704810" y="2414702"/>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Features</a:t>
              </a:r>
              <a:endParaRPr lang="en-GB" dirty="0">
                <a:solidFill>
                  <a:schemeClr val="bg1"/>
                </a:solidFill>
              </a:endParaRPr>
            </a:p>
          </p:txBody>
        </p:sp>
        <p:sp>
          <p:nvSpPr>
            <p:cNvPr id="9" name="Rectangle 8"/>
            <p:cNvSpPr/>
            <p:nvPr/>
          </p:nvSpPr>
          <p:spPr>
            <a:xfrm>
              <a:off x="1704810" y="3063436"/>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Steps</a:t>
              </a:r>
              <a:endParaRPr lang="en-GB" dirty="0">
                <a:solidFill>
                  <a:schemeClr val="bg1"/>
                </a:solidFill>
              </a:endParaRPr>
            </a:p>
          </p:txBody>
        </p:sp>
        <p:sp>
          <p:nvSpPr>
            <p:cNvPr id="10" name="Rectangle 9"/>
            <p:cNvSpPr/>
            <p:nvPr/>
          </p:nvSpPr>
          <p:spPr>
            <a:xfrm>
              <a:off x="1704809" y="4221314"/>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Test Data</a:t>
              </a:r>
              <a:endParaRPr lang="en-GB" dirty="0">
                <a:solidFill>
                  <a:schemeClr val="bg1"/>
                </a:solidFill>
              </a:endParaRPr>
            </a:p>
          </p:txBody>
        </p:sp>
        <p:sp>
          <p:nvSpPr>
            <p:cNvPr id="11" name="Rectangle 10"/>
            <p:cNvSpPr/>
            <p:nvPr/>
          </p:nvSpPr>
          <p:spPr>
            <a:xfrm>
              <a:off x="1704809" y="3646083"/>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Pages</a:t>
              </a:r>
              <a:endParaRPr lang="en-GB" dirty="0">
                <a:solidFill>
                  <a:schemeClr val="bg1"/>
                </a:solidFill>
              </a:endParaRPr>
            </a:p>
          </p:txBody>
        </p:sp>
        <p:cxnSp>
          <p:nvCxnSpPr>
            <p:cNvPr id="13" name="Straight Connector 12"/>
            <p:cNvCxnSpPr/>
            <p:nvPr/>
          </p:nvCxnSpPr>
          <p:spPr>
            <a:xfrm flipH="1">
              <a:off x="1287427" y="2382380"/>
              <a:ext cx="304" cy="2061184"/>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0" idx="1"/>
            </p:cNvCxnSpPr>
            <p:nvPr/>
          </p:nvCxnSpPr>
          <p:spPr>
            <a:xfrm flipH="1">
              <a:off x="1287427" y="4443565"/>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a:off x="1287427" y="3854364"/>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a:off x="1287427" y="3281789"/>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1287427" y="2634326"/>
              <a:ext cx="417382" cy="13731"/>
            </a:xfrm>
            <a:prstGeom prst="line">
              <a:avLst/>
            </a:prstGeom>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720363" y="1391582"/>
              <a:ext cx="1898597" cy="369332"/>
            </a:xfrm>
            <a:prstGeom prst="rect">
              <a:avLst/>
            </a:prstGeom>
            <a:noFill/>
          </p:spPr>
          <p:txBody>
            <a:bodyPr wrap="none" rtlCol="0">
              <a:spAutoFit/>
            </a:bodyPr>
            <a:lstStyle/>
            <a:p>
              <a:r>
                <a:rPr lang="en-GB" dirty="0" smtClean="0"/>
                <a:t>Black Box Solution</a:t>
              </a:r>
              <a:endParaRPr lang="en-GB" dirty="0"/>
            </a:p>
          </p:txBody>
        </p:sp>
      </p:grpSp>
      <p:pic>
        <p:nvPicPr>
          <p:cNvPr id="61" name="Picture 60"/>
          <p:cNvPicPr>
            <a:picLocks noChangeAspect="1"/>
          </p:cNvPicPr>
          <p:nvPr/>
        </p:nvPicPr>
        <p:blipFill>
          <a:blip r:embed="rId3" cstate="print"/>
          <a:stretch>
            <a:fillRect/>
          </a:stretch>
        </p:blipFill>
        <p:spPr>
          <a:xfrm>
            <a:off x="2317782" y="5179582"/>
            <a:ext cx="5064528" cy="1516089"/>
          </a:xfrm>
          <a:prstGeom prst="rect">
            <a:avLst/>
          </a:prstGeom>
        </p:spPr>
      </p:pic>
      <p:grpSp>
        <p:nvGrpSpPr>
          <p:cNvPr id="51" name="Group 50"/>
          <p:cNvGrpSpPr/>
          <p:nvPr/>
        </p:nvGrpSpPr>
        <p:grpSpPr>
          <a:xfrm>
            <a:off x="8900392" y="1894921"/>
            <a:ext cx="2963537" cy="2930593"/>
            <a:chOff x="8900392" y="1894921"/>
            <a:chExt cx="2963537" cy="2930593"/>
          </a:xfrm>
        </p:grpSpPr>
        <p:grpSp>
          <p:nvGrpSpPr>
            <p:cNvPr id="49" name="Group 48"/>
            <p:cNvGrpSpPr/>
            <p:nvPr/>
          </p:nvGrpSpPr>
          <p:grpSpPr>
            <a:xfrm>
              <a:off x="9343800" y="1894921"/>
              <a:ext cx="2520129" cy="2930593"/>
              <a:chOff x="9343800" y="1894921"/>
              <a:chExt cx="2520129" cy="2930593"/>
            </a:xfrm>
          </p:grpSpPr>
          <p:sp>
            <p:nvSpPr>
              <p:cNvPr id="7" name="TextBox 6"/>
              <p:cNvSpPr txBox="1"/>
              <p:nvPr/>
            </p:nvSpPr>
            <p:spPr>
              <a:xfrm>
                <a:off x="9343800" y="1894921"/>
                <a:ext cx="1097736" cy="369332"/>
              </a:xfrm>
              <a:prstGeom prst="rect">
                <a:avLst/>
              </a:prstGeom>
              <a:noFill/>
            </p:spPr>
            <p:txBody>
              <a:bodyPr wrap="none" rtlCol="0">
                <a:spAutoFit/>
              </a:bodyPr>
              <a:lstStyle/>
              <a:p>
                <a:r>
                  <a:rPr lang="en-GB" dirty="0" smtClean="0"/>
                  <a:t>Unit Tests</a:t>
                </a:r>
                <a:endParaRPr lang="en-GB" dirty="0"/>
              </a:p>
            </p:txBody>
          </p:sp>
          <p:sp>
            <p:nvSpPr>
              <p:cNvPr id="23" name="Rectangle 22"/>
              <p:cNvSpPr/>
              <p:nvPr/>
            </p:nvSpPr>
            <p:spPr>
              <a:xfrm>
                <a:off x="9387429" y="2238331"/>
                <a:ext cx="2476500" cy="258718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p:cNvSpPr/>
              <p:nvPr/>
            </p:nvSpPr>
            <p:spPr>
              <a:xfrm>
                <a:off x="10179311" y="2562478"/>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Features</a:t>
                </a:r>
                <a:endParaRPr lang="en-GB" dirty="0">
                  <a:solidFill>
                    <a:schemeClr val="bg1"/>
                  </a:solidFill>
                </a:endParaRPr>
              </a:p>
            </p:txBody>
          </p:sp>
          <p:sp>
            <p:nvSpPr>
              <p:cNvPr id="25" name="Rectangle 24"/>
              <p:cNvSpPr/>
              <p:nvPr/>
            </p:nvSpPr>
            <p:spPr>
              <a:xfrm>
                <a:off x="10179311" y="3211212"/>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Steps</a:t>
                </a:r>
                <a:endParaRPr lang="en-GB" dirty="0">
                  <a:solidFill>
                    <a:schemeClr val="bg1"/>
                  </a:solidFill>
                </a:endParaRPr>
              </a:p>
            </p:txBody>
          </p:sp>
          <p:sp>
            <p:nvSpPr>
              <p:cNvPr id="26" name="Rectangle 25"/>
              <p:cNvSpPr/>
              <p:nvPr/>
            </p:nvSpPr>
            <p:spPr>
              <a:xfrm>
                <a:off x="10172146" y="3775322"/>
                <a:ext cx="1107517" cy="444501"/>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bg1"/>
                    </a:solidFill>
                  </a:rPr>
                  <a:t>Test Data</a:t>
                </a:r>
                <a:endParaRPr lang="en-GB" dirty="0">
                  <a:solidFill>
                    <a:schemeClr val="bg1"/>
                  </a:solidFill>
                </a:endParaRPr>
              </a:p>
            </p:txBody>
          </p:sp>
          <p:cxnSp>
            <p:nvCxnSpPr>
              <p:cNvPr id="28" name="Straight Connector 27"/>
              <p:cNvCxnSpPr/>
              <p:nvPr/>
            </p:nvCxnSpPr>
            <p:spPr>
              <a:xfrm flipH="1">
                <a:off x="9761928" y="2530156"/>
                <a:ext cx="304" cy="14811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9727605" y="3997572"/>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flipH="1">
                <a:off x="9761928" y="3429565"/>
                <a:ext cx="417382" cy="1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a:off x="9761928" y="2782102"/>
                <a:ext cx="417382" cy="13731"/>
              </a:xfrm>
              <a:prstGeom prst="line">
                <a:avLst/>
              </a:prstGeom>
            </p:spPr>
            <p:style>
              <a:lnRef idx="1">
                <a:schemeClr val="accent1"/>
              </a:lnRef>
              <a:fillRef idx="0">
                <a:schemeClr val="accent1"/>
              </a:fillRef>
              <a:effectRef idx="0">
                <a:schemeClr val="accent1"/>
              </a:effectRef>
              <a:fontRef idx="minor">
                <a:schemeClr val="tx1"/>
              </a:fontRef>
            </p:style>
          </p:cxnSp>
        </p:grpSp>
        <p:cxnSp>
          <p:nvCxnSpPr>
            <p:cNvPr id="72" name="Straight Arrow Connector 71"/>
            <p:cNvCxnSpPr>
              <a:stCxn id="23" idx="1"/>
              <a:endCxn id="36" idx="3"/>
            </p:cNvCxnSpPr>
            <p:nvPr/>
          </p:nvCxnSpPr>
          <p:spPr>
            <a:xfrm flipH="1">
              <a:off x="8900392" y="3531923"/>
              <a:ext cx="487037" cy="18467"/>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xmlns="" val="3100273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000"/>
                                        <p:tgtEl>
                                          <p:spTgt spid="4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fade">
                                      <p:cBhvr>
                                        <p:cTn id="12" dur="2000"/>
                                        <p:tgtEl>
                                          <p:spTgt spid="5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2000"/>
                                        <p:tgtEl>
                                          <p:spTgt spid="5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fade">
                                      <p:cBhvr>
                                        <p:cTn id="22" dur="20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animEffect transition="in" filter="fade">
                                      <p:cBhvr>
                                        <p:cTn id="27" dur="20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Nuget</a:t>
            </a:r>
            <a:r>
              <a:rPr lang="en-GB" dirty="0" smtClean="0"/>
              <a:t> Packages</a:t>
            </a:r>
            <a:endParaRPr lang="en-GB" dirty="0"/>
          </a:p>
        </p:txBody>
      </p:sp>
      <p:sp>
        <p:nvSpPr>
          <p:cNvPr id="3" name="Content Placeholder 2"/>
          <p:cNvSpPr>
            <a:spLocks noGrp="1"/>
          </p:cNvSpPr>
          <p:nvPr>
            <p:ph idx="1"/>
          </p:nvPr>
        </p:nvSpPr>
        <p:spPr>
          <a:xfrm>
            <a:off x="838200" y="1825625"/>
            <a:ext cx="3605011" cy="4351338"/>
          </a:xfrm>
        </p:spPr>
        <p:txBody>
          <a:bodyPr/>
          <a:lstStyle/>
          <a:p>
            <a:r>
              <a:rPr lang="en-GB" dirty="0" err="1" smtClean="0"/>
              <a:t>BlackBox</a:t>
            </a:r>
            <a:endParaRPr lang="en-GB" dirty="0" smtClean="0"/>
          </a:p>
          <a:p>
            <a:pPr lvl="1"/>
            <a:r>
              <a:rPr lang="en-GB" dirty="0" smtClean="0"/>
              <a:t>Selenium Web Driver</a:t>
            </a:r>
          </a:p>
          <a:p>
            <a:pPr lvl="1"/>
            <a:r>
              <a:rPr lang="en-GB" dirty="0" err="1" smtClean="0"/>
              <a:t>Nunit</a:t>
            </a:r>
            <a:endParaRPr lang="en-GB" dirty="0" smtClean="0"/>
          </a:p>
          <a:p>
            <a:pPr lvl="1"/>
            <a:r>
              <a:rPr lang="en-GB" dirty="0" err="1" smtClean="0"/>
              <a:t>SpecFlow</a:t>
            </a:r>
            <a:endParaRPr lang="en-GB" dirty="0" smtClean="0"/>
          </a:p>
          <a:p>
            <a:pPr lvl="1"/>
            <a:r>
              <a:rPr lang="en-GB" dirty="0" smtClean="0"/>
              <a:t>Should</a:t>
            </a:r>
          </a:p>
          <a:p>
            <a:pPr lvl="1"/>
            <a:endParaRPr lang="en-GB" dirty="0"/>
          </a:p>
        </p:txBody>
      </p:sp>
      <p:sp>
        <p:nvSpPr>
          <p:cNvPr id="4" name="Content Placeholder 2"/>
          <p:cNvSpPr txBox="1">
            <a:spLocks/>
          </p:cNvSpPr>
          <p:nvPr/>
        </p:nvSpPr>
        <p:spPr>
          <a:xfrm>
            <a:off x="4392706" y="1840379"/>
            <a:ext cx="465963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Unit Tests</a:t>
            </a:r>
          </a:p>
          <a:p>
            <a:pPr lvl="1"/>
            <a:r>
              <a:rPr lang="en-GB" dirty="0" smtClean="0"/>
              <a:t>Selenium Web Driver</a:t>
            </a:r>
          </a:p>
          <a:p>
            <a:pPr lvl="1"/>
            <a:r>
              <a:rPr lang="en-GB" dirty="0" err="1" smtClean="0"/>
              <a:t>Nunit</a:t>
            </a:r>
            <a:endParaRPr lang="en-GB" dirty="0" smtClean="0"/>
          </a:p>
          <a:p>
            <a:pPr lvl="1"/>
            <a:r>
              <a:rPr lang="en-GB" dirty="0" err="1" smtClean="0"/>
              <a:t>SpecFlow</a:t>
            </a:r>
            <a:endParaRPr lang="en-GB" dirty="0" smtClean="0"/>
          </a:p>
          <a:p>
            <a:pPr lvl="1"/>
            <a:r>
              <a:rPr lang="en-GB" dirty="0" smtClean="0"/>
              <a:t>Should</a:t>
            </a:r>
          </a:p>
          <a:p>
            <a:pPr lvl="1"/>
            <a:r>
              <a:rPr lang="en-GB" b="1" dirty="0" err="1" smtClean="0"/>
              <a:t>Moq</a:t>
            </a:r>
            <a:endParaRPr lang="en-GB" b="1" dirty="0" smtClean="0"/>
          </a:p>
          <a:p>
            <a:pPr lvl="1"/>
            <a:endParaRPr lang="en-GB" dirty="0"/>
          </a:p>
        </p:txBody>
      </p:sp>
      <p:sp>
        <p:nvSpPr>
          <p:cNvPr id="5" name="Content Placeholder 2"/>
          <p:cNvSpPr txBox="1">
            <a:spLocks/>
          </p:cNvSpPr>
          <p:nvPr/>
        </p:nvSpPr>
        <p:spPr>
          <a:xfrm>
            <a:off x="8130988" y="1816846"/>
            <a:ext cx="38100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Implementation</a:t>
            </a:r>
          </a:p>
          <a:p>
            <a:pPr lvl="1"/>
            <a:r>
              <a:rPr lang="en-GB" dirty="0" smtClean="0"/>
              <a:t>ASP .NET MVC</a:t>
            </a:r>
          </a:p>
          <a:p>
            <a:pPr lvl="1"/>
            <a:r>
              <a:rPr lang="en-GB" dirty="0" smtClean="0"/>
              <a:t>Simple Injector</a:t>
            </a:r>
          </a:p>
          <a:p>
            <a:pPr lvl="1"/>
            <a:r>
              <a:rPr lang="en-GB" dirty="0" smtClean="0"/>
              <a:t>Web </a:t>
            </a:r>
            <a:r>
              <a:rPr lang="en-GB" dirty="0" err="1" smtClean="0"/>
              <a:t>Api</a:t>
            </a:r>
            <a:endParaRPr lang="en-GB" dirty="0" smtClean="0"/>
          </a:p>
          <a:p>
            <a:pPr lvl="1"/>
            <a:r>
              <a:rPr lang="en-GB" dirty="0" smtClean="0"/>
              <a:t>Angular </a:t>
            </a:r>
            <a:r>
              <a:rPr lang="en-GB" dirty="0" err="1" smtClean="0"/>
              <a:t>Js</a:t>
            </a:r>
            <a:endParaRPr lang="en-GB" dirty="0" smtClean="0"/>
          </a:p>
          <a:p>
            <a:pPr lvl="1"/>
            <a:endParaRPr lang="en-GB" dirty="0"/>
          </a:p>
        </p:txBody>
      </p:sp>
    </p:spTree>
    <p:extLst>
      <p:ext uri="{BB962C8B-B14F-4D97-AF65-F5344CB8AC3E}">
        <p14:creationId xmlns:p14="http://schemas.microsoft.com/office/powerpoint/2010/main" xmlns="" val="2799624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0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0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0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20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Demo</a:t>
            </a:r>
            <a:endParaRPr lang="en-GB" dirty="0"/>
          </a:p>
        </p:txBody>
      </p:sp>
      <p:sp>
        <p:nvSpPr>
          <p:cNvPr id="3" name="Content Placeholder 2"/>
          <p:cNvSpPr>
            <a:spLocks noGrp="1"/>
          </p:cNvSpPr>
          <p:nvPr>
            <p:ph idx="1"/>
          </p:nvPr>
        </p:nvSpPr>
        <p:spPr/>
        <p:txBody>
          <a:bodyPr/>
          <a:lstStyle/>
          <a:p>
            <a:endParaRPr lang="en-GB"/>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Generating step definitions</a:t>
            </a:r>
            <a:endParaRPr lang="en-GB" dirty="0"/>
          </a:p>
        </p:txBody>
      </p:sp>
      <p:pic>
        <p:nvPicPr>
          <p:cNvPr id="4" name="Picture 3"/>
          <p:cNvPicPr>
            <a:picLocks noChangeAspect="1"/>
          </p:cNvPicPr>
          <p:nvPr/>
        </p:nvPicPr>
        <p:blipFill>
          <a:blip r:embed="rId3" cstate="print"/>
          <a:stretch>
            <a:fillRect/>
          </a:stretch>
        </p:blipFill>
        <p:spPr>
          <a:xfrm>
            <a:off x="1409432" y="1690688"/>
            <a:ext cx="9373135" cy="4670425"/>
          </a:xfrm>
          <a:prstGeom prst="rect">
            <a:avLst/>
          </a:prstGeom>
        </p:spPr>
      </p:pic>
    </p:spTree>
    <p:extLst>
      <p:ext uri="{BB962C8B-B14F-4D97-AF65-F5344CB8AC3E}">
        <p14:creationId xmlns:p14="http://schemas.microsoft.com/office/powerpoint/2010/main" xmlns="" val="103796153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Step Argument Transforms</a:t>
            </a:r>
            <a:endParaRPr lang="en-GB" dirty="0"/>
          </a:p>
        </p:txBody>
      </p:sp>
      <p:sp>
        <p:nvSpPr>
          <p:cNvPr id="3" name="Content Placeholder 2"/>
          <p:cNvSpPr>
            <a:spLocks noGrp="1"/>
          </p:cNvSpPr>
          <p:nvPr>
            <p:ph idx="1"/>
          </p:nvPr>
        </p:nvSpPr>
        <p:spPr/>
        <p:txBody>
          <a:bodyPr/>
          <a:lstStyle/>
          <a:p>
            <a:endParaRPr lang="en-GB"/>
          </a:p>
        </p:txBody>
      </p:sp>
      <p:pic>
        <p:nvPicPr>
          <p:cNvPr id="4" name="Picture 3"/>
          <p:cNvPicPr>
            <a:picLocks noChangeAspect="1"/>
          </p:cNvPicPr>
          <p:nvPr/>
        </p:nvPicPr>
        <p:blipFill>
          <a:blip r:embed="rId2" cstate="print"/>
          <a:stretch>
            <a:fillRect/>
          </a:stretch>
        </p:blipFill>
        <p:spPr>
          <a:xfrm>
            <a:off x="1354755" y="2743266"/>
            <a:ext cx="9482490" cy="1923984"/>
          </a:xfrm>
          <a:prstGeom prst="rect">
            <a:avLst/>
          </a:prstGeom>
        </p:spPr>
      </p:pic>
    </p:spTree>
    <p:extLst>
      <p:ext uri="{BB962C8B-B14F-4D97-AF65-F5344CB8AC3E}">
        <p14:creationId xmlns:p14="http://schemas.microsoft.com/office/powerpoint/2010/main" xmlns="" val="2999259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Feature development</a:t>
            </a:r>
            <a:endParaRPr lang="en-GB" dirty="0"/>
          </a:p>
        </p:txBody>
      </p:sp>
      <p:sp>
        <p:nvSpPr>
          <p:cNvPr id="5" name="Chevron 4"/>
          <p:cNvSpPr/>
          <p:nvPr/>
        </p:nvSpPr>
        <p:spPr>
          <a:xfrm>
            <a:off x="3606800" y="2306363"/>
            <a:ext cx="2374900" cy="1054100"/>
          </a:xfrm>
          <a:prstGeom prst="chevr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Develop</a:t>
            </a:r>
            <a:endParaRPr lang="en-GB" dirty="0">
              <a:solidFill>
                <a:schemeClr val="tx1"/>
              </a:solidFill>
            </a:endParaRPr>
          </a:p>
        </p:txBody>
      </p:sp>
      <p:sp>
        <p:nvSpPr>
          <p:cNvPr id="6" name="Chevron 5"/>
          <p:cNvSpPr/>
          <p:nvPr/>
        </p:nvSpPr>
        <p:spPr>
          <a:xfrm>
            <a:off x="5503247" y="4269277"/>
            <a:ext cx="2374900" cy="1054100"/>
          </a:xfrm>
          <a:prstGeom prst="chevr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System Test</a:t>
            </a:r>
            <a:endParaRPr lang="en-GB" dirty="0">
              <a:solidFill>
                <a:schemeClr val="tx1"/>
              </a:solidFill>
            </a:endParaRPr>
          </a:p>
        </p:txBody>
      </p:sp>
      <p:sp>
        <p:nvSpPr>
          <p:cNvPr id="9" name="Chevron 8"/>
          <p:cNvSpPr/>
          <p:nvPr/>
        </p:nvSpPr>
        <p:spPr>
          <a:xfrm>
            <a:off x="7385136" y="4267475"/>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Regression Test</a:t>
            </a:r>
            <a:endParaRPr lang="en-GB" dirty="0">
              <a:solidFill>
                <a:schemeClr val="tx1"/>
              </a:solidFill>
            </a:endParaRPr>
          </a:p>
        </p:txBody>
      </p:sp>
      <p:sp>
        <p:nvSpPr>
          <p:cNvPr id="10" name="Chevron 9"/>
          <p:cNvSpPr/>
          <p:nvPr/>
        </p:nvSpPr>
        <p:spPr>
          <a:xfrm>
            <a:off x="1701800" y="2306363"/>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cxnSp>
        <p:nvCxnSpPr>
          <p:cNvPr id="11" name="Straight Connector 10"/>
          <p:cNvCxnSpPr/>
          <p:nvPr/>
        </p:nvCxnSpPr>
        <p:spPr>
          <a:xfrm flipH="1">
            <a:off x="1447799" y="3849138"/>
            <a:ext cx="9207502" cy="0"/>
          </a:xfrm>
          <a:prstGeom prst="line">
            <a:avLst/>
          </a:prstGeom>
          <a:ln>
            <a:prstDash val="dashDot"/>
          </a:ln>
        </p:spPr>
        <p:style>
          <a:lnRef idx="1">
            <a:schemeClr val="accent1"/>
          </a:lnRef>
          <a:fillRef idx="0">
            <a:schemeClr val="accent1"/>
          </a:fillRef>
          <a:effectRef idx="0">
            <a:schemeClr val="accent1"/>
          </a:effectRef>
          <a:fontRef idx="minor">
            <a:schemeClr val="tx1"/>
          </a:fontRef>
        </p:style>
      </p:cxnSp>
      <p:sp>
        <p:nvSpPr>
          <p:cNvPr id="12" name="Chevron 11"/>
          <p:cNvSpPr/>
          <p:nvPr/>
        </p:nvSpPr>
        <p:spPr>
          <a:xfrm>
            <a:off x="1701800" y="4269277"/>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cxnSp>
        <p:nvCxnSpPr>
          <p:cNvPr id="16" name="Straight Connector 15"/>
          <p:cNvCxnSpPr>
            <a:stCxn id="12" idx="3"/>
            <a:endCxn id="6" idx="1"/>
          </p:cNvCxnSpPr>
          <p:nvPr/>
        </p:nvCxnSpPr>
        <p:spPr>
          <a:xfrm>
            <a:off x="4076700" y="4796327"/>
            <a:ext cx="1953597"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19761" y="2644674"/>
            <a:ext cx="1236877" cy="369332"/>
          </a:xfrm>
          <a:prstGeom prst="rect">
            <a:avLst/>
          </a:prstGeom>
          <a:noFill/>
        </p:spPr>
        <p:txBody>
          <a:bodyPr wrap="none" rtlCol="0">
            <a:spAutoFit/>
          </a:bodyPr>
          <a:lstStyle/>
          <a:p>
            <a:r>
              <a:rPr lang="en-GB" dirty="0" smtClean="0"/>
              <a:t>Developers</a:t>
            </a:r>
            <a:endParaRPr lang="en-GB" dirty="0"/>
          </a:p>
        </p:txBody>
      </p:sp>
      <p:sp>
        <p:nvSpPr>
          <p:cNvPr id="18" name="TextBox 17"/>
          <p:cNvSpPr txBox="1"/>
          <p:nvPr/>
        </p:nvSpPr>
        <p:spPr>
          <a:xfrm>
            <a:off x="219761" y="4607588"/>
            <a:ext cx="834780" cy="369332"/>
          </a:xfrm>
          <a:prstGeom prst="rect">
            <a:avLst/>
          </a:prstGeom>
          <a:noFill/>
        </p:spPr>
        <p:txBody>
          <a:bodyPr wrap="none" rtlCol="0">
            <a:spAutoFit/>
          </a:bodyPr>
          <a:lstStyle/>
          <a:p>
            <a:r>
              <a:rPr lang="en-GB" dirty="0" smtClean="0"/>
              <a:t>Testers</a:t>
            </a:r>
            <a:endParaRPr lang="en-GB" dirty="0"/>
          </a:p>
        </p:txBody>
      </p:sp>
      <p:sp>
        <p:nvSpPr>
          <p:cNvPr id="19" name="TextBox 18"/>
          <p:cNvSpPr txBox="1"/>
          <p:nvPr/>
        </p:nvSpPr>
        <p:spPr>
          <a:xfrm>
            <a:off x="4097424" y="4469088"/>
            <a:ext cx="1313390" cy="646331"/>
          </a:xfrm>
          <a:prstGeom prst="rect">
            <a:avLst/>
          </a:prstGeom>
          <a:noFill/>
        </p:spPr>
        <p:txBody>
          <a:bodyPr wrap="square" rtlCol="0">
            <a:spAutoFit/>
          </a:bodyPr>
          <a:lstStyle/>
          <a:p>
            <a:pPr algn="ctr"/>
            <a:r>
              <a:rPr lang="en-GB" dirty="0" smtClean="0"/>
              <a:t>Wait for Developers</a:t>
            </a:r>
            <a:endParaRPr lang="en-GB" dirty="0"/>
          </a:p>
        </p:txBody>
      </p:sp>
      <p:cxnSp>
        <p:nvCxnSpPr>
          <p:cNvPr id="20" name="Straight Connector 19"/>
          <p:cNvCxnSpPr>
            <a:stCxn id="5" idx="3"/>
          </p:cNvCxnSpPr>
          <p:nvPr/>
        </p:nvCxnSpPr>
        <p:spPr>
          <a:xfrm>
            <a:off x="5981700" y="2833413"/>
            <a:ext cx="1536700"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905500" y="2496092"/>
            <a:ext cx="939801" cy="923330"/>
          </a:xfrm>
          <a:prstGeom prst="rect">
            <a:avLst/>
          </a:prstGeom>
          <a:noFill/>
        </p:spPr>
        <p:txBody>
          <a:bodyPr wrap="square" rtlCol="0">
            <a:spAutoFit/>
          </a:bodyPr>
          <a:lstStyle/>
          <a:p>
            <a:pPr algn="ctr"/>
            <a:r>
              <a:rPr lang="en-GB" dirty="0" smtClean="0"/>
              <a:t>Move to next feature</a:t>
            </a:r>
            <a:endParaRPr lang="en-GB" dirty="0"/>
          </a:p>
        </p:txBody>
      </p:sp>
      <p:sp>
        <p:nvSpPr>
          <p:cNvPr id="26" name="Chevron 25"/>
          <p:cNvSpPr/>
          <p:nvPr/>
        </p:nvSpPr>
        <p:spPr>
          <a:xfrm>
            <a:off x="6750050" y="2306363"/>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32" name="Chevron 31"/>
          <p:cNvSpPr/>
          <p:nvPr/>
        </p:nvSpPr>
        <p:spPr>
          <a:xfrm>
            <a:off x="8674101" y="2298868"/>
            <a:ext cx="2374900" cy="1054100"/>
          </a:xfrm>
          <a:prstGeom prst="chevr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Develop</a:t>
            </a:r>
            <a:endParaRPr lang="en-GB" dirty="0">
              <a:solidFill>
                <a:schemeClr val="tx1"/>
              </a:solidFill>
            </a:endParaRPr>
          </a:p>
        </p:txBody>
      </p:sp>
    </p:spTree>
    <p:extLst>
      <p:ext uri="{BB962C8B-B14F-4D97-AF65-F5344CB8AC3E}">
        <p14:creationId xmlns:p14="http://schemas.microsoft.com/office/powerpoint/2010/main" xmlns="" val="1445095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par>
                                <p:cTn id="27" presetID="10" presetClass="entr" presetSubtype="0" fill="hold"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500"/>
                                        <p:tgtEl>
                                          <p:spTgt spid="2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animEffect transition="in" filter="fade">
                                      <p:cBhvr>
                                        <p:cTn id="4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P spid="10" grpId="0" animBg="1"/>
      <p:bldP spid="12" grpId="0" animBg="1"/>
      <p:bldP spid="19" grpId="0"/>
      <p:bldP spid="25" grpId="0"/>
      <p:bldP spid="26" grpId="0" animBg="1"/>
      <p:bldP spid="32"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Dependency Injection</a:t>
            </a:r>
            <a:endParaRPr lang="en-GB" dirty="0"/>
          </a:p>
        </p:txBody>
      </p:sp>
      <p:pic>
        <p:nvPicPr>
          <p:cNvPr id="4" name="Picture 3"/>
          <p:cNvPicPr>
            <a:picLocks noChangeAspect="1"/>
          </p:cNvPicPr>
          <p:nvPr/>
        </p:nvPicPr>
        <p:blipFill>
          <a:blip r:embed="rId2" cstate="print"/>
          <a:stretch>
            <a:fillRect/>
          </a:stretch>
        </p:blipFill>
        <p:spPr>
          <a:xfrm>
            <a:off x="2381798" y="1762067"/>
            <a:ext cx="6666952" cy="4478453"/>
          </a:xfrm>
          <a:prstGeom prst="rect">
            <a:avLst/>
          </a:prstGeom>
        </p:spPr>
      </p:pic>
    </p:spTree>
    <p:extLst>
      <p:ext uri="{BB962C8B-B14F-4D97-AF65-F5344CB8AC3E}">
        <p14:creationId xmlns:p14="http://schemas.microsoft.com/office/powerpoint/2010/main" xmlns="" val="393985904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Tags</a:t>
            </a:r>
            <a:endParaRPr lang="en-GB" dirty="0"/>
          </a:p>
        </p:txBody>
      </p:sp>
      <p:pic>
        <p:nvPicPr>
          <p:cNvPr id="4" name="Picture 3"/>
          <p:cNvPicPr>
            <a:picLocks noChangeAspect="1"/>
          </p:cNvPicPr>
          <p:nvPr/>
        </p:nvPicPr>
        <p:blipFill>
          <a:blip r:embed="rId2" cstate="print"/>
          <a:stretch>
            <a:fillRect/>
          </a:stretch>
        </p:blipFill>
        <p:spPr>
          <a:xfrm>
            <a:off x="1955665" y="1481359"/>
            <a:ext cx="8280670" cy="5030440"/>
          </a:xfrm>
          <a:prstGeom prst="rect">
            <a:avLst/>
          </a:prstGeom>
        </p:spPr>
      </p:pic>
    </p:spTree>
    <p:extLst>
      <p:ext uri="{BB962C8B-B14F-4D97-AF65-F5344CB8AC3E}">
        <p14:creationId xmlns:p14="http://schemas.microsoft.com/office/powerpoint/2010/main" xmlns="" val="273058239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Scenario Outline</a:t>
            </a:r>
            <a:endParaRPr lang="en-GB" dirty="0"/>
          </a:p>
        </p:txBody>
      </p:sp>
      <p:pic>
        <p:nvPicPr>
          <p:cNvPr id="4" name="Picture 3"/>
          <p:cNvPicPr>
            <a:picLocks noChangeAspect="1"/>
          </p:cNvPicPr>
          <p:nvPr/>
        </p:nvPicPr>
        <p:blipFill>
          <a:blip r:embed="rId2" cstate="print"/>
          <a:stretch>
            <a:fillRect/>
          </a:stretch>
        </p:blipFill>
        <p:spPr>
          <a:xfrm>
            <a:off x="930838" y="1825625"/>
            <a:ext cx="10330323" cy="3268889"/>
          </a:xfrm>
          <a:prstGeom prst="rect">
            <a:avLst/>
          </a:prstGeom>
        </p:spPr>
      </p:pic>
    </p:spTree>
    <p:extLst>
      <p:ext uri="{BB962C8B-B14F-4D97-AF65-F5344CB8AC3E}">
        <p14:creationId xmlns:p14="http://schemas.microsoft.com/office/powerpoint/2010/main" xmlns="" val="237138661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Scoping</a:t>
            </a:r>
            <a:endParaRPr lang="en-GB" dirty="0"/>
          </a:p>
        </p:txBody>
      </p:sp>
      <p:pic>
        <p:nvPicPr>
          <p:cNvPr id="4" name="Picture 3"/>
          <p:cNvPicPr>
            <a:picLocks noChangeAspect="1"/>
          </p:cNvPicPr>
          <p:nvPr/>
        </p:nvPicPr>
        <p:blipFill>
          <a:blip r:embed="rId2" cstate="print"/>
          <a:stretch>
            <a:fillRect/>
          </a:stretch>
        </p:blipFill>
        <p:spPr>
          <a:xfrm>
            <a:off x="2075810" y="1530668"/>
            <a:ext cx="7228210" cy="4860111"/>
          </a:xfrm>
          <a:prstGeom prst="rect">
            <a:avLst/>
          </a:prstGeom>
        </p:spPr>
      </p:pic>
    </p:spTree>
    <p:extLst>
      <p:ext uri="{BB962C8B-B14F-4D97-AF65-F5344CB8AC3E}">
        <p14:creationId xmlns:p14="http://schemas.microsoft.com/office/powerpoint/2010/main" xmlns="" val="385936178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Hooks</a:t>
            </a:r>
            <a:endParaRPr lang="en-GB" dirty="0"/>
          </a:p>
        </p:txBody>
      </p:sp>
      <p:pic>
        <p:nvPicPr>
          <p:cNvPr id="4" name="Picture 3"/>
          <p:cNvPicPr>
            <a:picLocks noChangeAspect="1"/>
          </p:cNvPicPr>
          <p:nvPr/>
        </p:nvPicPr>
        <p:blipFill>
          <a:blip r:embed="rId2" cstate="print"/>
          <a:stretch>
            <a:fillRect/>
          </a:stretch>
        </p:blipFill>
        <p:spPr>
          <a:xfrm>
            <a:off x="2401838" y="1494745"/>
            <a:ext cx="7388323" cy="4884227"/>
          </a:xfrm>
          <a:prstGeom prst="rect">
            <a:avLst/>
          </a:prstGeom>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Capturing screenshots</a:t>
            </a:r>
            <a:endParaRPr lang="en-GB" dirty="0"/>
          </a:p>
        </p:txBody>
      </p:sp>
      <p:pic>
        <p:nvPicPr>
          <p:cNvPr id="87043" name="Picture 3"/>
          <p:cNvPicPr>
            <a:picLocks noChangeAspect="1" noChangeArrowheads="1"/>
          </p:cNvPicPr>
          <p:nvPr/>
        </p:nvPicPr>
        <p:blipFill>
          <a:blip r:embed="rId2" cstate="print"/>
          <a:srcRect/>
          <a:stretch>
            <a:fillRect/>
          </a:stretch>
        </p:blipFill>
        <p:spPr bwMode="auto">
          <a:xfrm>
            <a:off x="1963089" y="1471411"/>
            <a:ext cx="7283942" cy="512277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Sauce Labs</a:t>
            </a:r>
            <a:endParaRPr lang="en-GB" dirty="0"/>
          </a:p>
        </p:txBody>
      </p:sp>
      <p:sp>
        <p:nvSpPr>
          <p:cNvPr id="3" name="Content Placeholder 2"/>
          <p:cNvSpPr>
            <a:spLocks noGrp="1"/>
          </p:cNvSpPr>
          <p:nvPr>
            <p:ph idx="1"/>
          </p:nvPr>
        </p:nvSpPr>
        <p:spPr/>
        <p:txBody>
          <a:bodyPr/>
          <a:lstStyle/>
          <a:p>
            <a:r>
              <a:rPr lang="en-GB" dirty="0" smtClean="0"/>
              <a:t>Cloud based testing</a:t>
            </a:r>
            <a:endParaRPr lang="en-GB" dirty="0"/>
          </a:p>
        </p:txBody>
      </p:sp>
      <p:pic>
        <p:nvPicPr>
          <p:cNvPr id="86018" name="Picture 2"/>
          <p:cNvPicPr>
            <a:picLocks noChangeAspect="1" noChangeArrowheads="1"/>
          </p:cNvPicPr>
          <p:nvPr/>
        </p:nvPicPr>
        <p:blipFill>
          <a:blip r:embed="rId2" cstate="print"/>
          <a:srcRect/>
          <a:stretch>
            <a:fillRect/>
          </a:stretch>
        </p:blipFill>
        <p:spPr bwMode="auto">
          <a:xfrm>
            <a:off x="2789953" y="2327253"/>
            <a:ext cx="6715125" cy="38004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smtClean="0"/>
              <a:t>Appium</a:t>
            </a:r>
            <a:endParaRPr lang="en-GB" dirty="0"/>
          </a:p>
        </p:txBody>
      </p:sp>
      <p:sp>
        <p:nvSpPr>
          <p:cNvPr id="3" name="Content Placeholder 2"/>
          <p:cNvSpPr>
            <a:spLocks noGrp="1"/>
          </p:cNvSpPr>
          <p:nvPr>
            <p:ph idx="1"/>
          </p:nvPr>
        </p:nvSpPr>
        <p:spPr/>
        <p:txBody>
          <a:bodyPr/>
          <a:lstStyle/>
          <a:p>
            <a:r>
              <a:rPr lang="en-GB" dirty="0" smtClean="0"/>
              <a:t>Mobile App Testing</a:t>
            </a:r>
            <a:endParaRPr lang="en-GB" dirty="0"/>
          </a:p>
        </p:txBody>
      </p:sp>
      <p:pic>
        <p:nvPicPr>
          <p:cNvPr id="88066" name="Picture 2" descr="image001"/>
          <p:cNvPicPr>
            <a:picLocks noChangeAspect="1" noChangeArrowheads="1"/>
          </p:cNvPicPr>
          <p:nvPr/>
        </p:nvPicPr>
        <p:blipFill>
          <a:blip r:embed="rId2" cstate="print"/>
          <a:srcRect/>
          <a:stretch>
            <a:fillRect/>
          </a:stretch>
        </p:blipFill>
        <p:spPr bwMode="auto">
          <a:xfrm>
            <a:off x="1756625" y="2499708"/>
            <a:ext cx="8635553" cy="343745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4.googleusercontent.com/WN0Rf0Ib5ZTIgTH-ILltUqeg8tF-17ACJxKtR49R4pK_sz0ts3TQUNdcMFk0YrkdAuBnPj8jWhAyGeqArkbTt_2EXgRwlPYCp9sfjgk8IuW7qjmCVTUcPUmByaalkFoalO7qy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338236" y="2110957"/>
            <a:ext cx="15526344" cy="2654226"/>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title"/>
          </p:nvPr>
        </p:nvSpPr>
        <p:spPr/>
        <p:txBody>
          <a:bodyPr/>
          <a:lstStyle/>
          <a:p>
            <a:r>
              <a:rPr lang="en-GB" dirty="0" smtClean="0"/>
              <a:t>Background abuse</a:t>
            </a:r>
            <a:endParaRPr lang="en-GB" dirty="0"/>
          </a:p>
        </p:txBody>
      </p:sp>
      <p:pic>
        <p:nvPicPr>
          <p:cNvPr id="4099" name="Picture 3" descr="https://lh3.googleusercontent.com/UbZl6qHPGJh-c2YxE0T6udgJXDPQvdTi9q-xYqzCAihQnOw3Nonvo82Nv78Sz8w_Hp7LpsDVkPBdIGDIrB_bAHgZWSkEawKjM9tRp9Pnn1kR7CEB4Aq6U2xMrOo6Bsc_6Hg7Tw"/>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143708" y="2688689"/>
            <a:ext cx="10742696" cy="159997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03438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098"/>
                                        </p:tgtEl>
                                      </p:cBhvr>
                                    </p:animEffect>
                                    <p:set>
                                      <p:cBhvr>
                                        <p:cTn id="7" dur="1" fill="hold">
                                          <p:stCondLst>
                                            <p:cond delay="499"/>
                                          </p:stCondLst>
                                        </p:cTn>
                                        <p:tgtEl>
                                          <p:spTgt spid="4098"/>
                                        </p:tgtEl>
                                        <p:attrNameLst>
                                          <p:attrName>style.visibility</p:attrName>
                                        </p:attrNameLst>
                                      </p:cBhvr>
                                      <p:to>
                                        <p:strVal val="hidden"/>
                                      </p:to>
                                    </p:se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099"/>
                                        </p:tgtEl>
                                        <p:attrNameLst>
                                          <p:attrName>style.visibility</p:attrName>
                                        </p:attrNameLst>
                                      </p:cBhvr>
                                      <p:to>
                                        <p:strVal val="visible"/>
                                      </p:to>
                                    </p:set>
                                    <p:animEffect transition="in" filter="fade">
                                      <p:cBhvr>
                                        <p:cTn id="11"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Table abuse</a:t>
            </a:r>
            <a:endParaRPr lang="en-GB" dirty="0"/>
          </a:p>
        </p:txBody>
      </p:sp>
      <p:pic>
        <p:nvPicPr>
          <p:cNvPr id="5122" name="Picture 2" descr="https://lh5.googleusercontent.com/_gcay77mxca2BS8lO-3G6sgRZ-EqEYxXgxt_gBI-dGRTP4MeQPQCYxpCPUzpEopd9yTf1ZpSpwUsrtCIyFRDTt77eL2CYry1BZ_uf1Im9spPAwlaGxoO1e3Y3gwkBv_Eh1ogwQ"/>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39602" y="1485254"/>
            <a:ext cx="14196947" cy="5005698"/>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415779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Problem: Release Cycle</a:t>
            </a:r>
            <a:endParaRPr lang="en-GB" dirty="0"/>
          </a:p>
        </p:txBody>
      </p:sp>
      <p:sp>
        <p:nvSpPr>
          <p:cNvPr id="5" name="Chevron 4"/>
          <p:cNvSpPr/>
          <p:nvPr/>
        </p:nvSpPr>
        <p:spPr>
          <a:xfrm>
            <a:off x="2946400" y="3995463"/>
            <a:ext cx="2374900" cy="1054100"/>
          </a:xfrm>
          <a:prstGeom prst="chevron">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2</a:t>
            </a:r>
            <a:endParaRPr lang="en-GB" dirty="0">
              <a:solidFill>
                <a:schemeClr val="tx1"/>
              </a:solidFill>
            </a:endParaRPr>
          </a:p>
        </p:txBody>
      </p:sp>
      <p:sp>
        <p:nvSpPr>
          <p:cNvPr id="10" name="Chevron 9"/>
          <p:cNvSpPr/>
          <p:nvPr/>
        </p:nvSpPr>
        <p:spPr>
          <a:xfrm>
            <a:off x="1041400" y="3995463"/>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1</a:t>
            </a:r>
            <a:endParaRPr lang="en-GB" dirty="0">
              <a:solidFill>
                <a:schemeClr val="tx1"/>
              </a:solidFill>
            </a:endParaRPr>
          </a:p>
        </p:txBody>
      </p:sp>
      <p:sp>
        <p:nvSpPr>
          <p:cNvPr id="26" name="Chevron 25"/>
          <p:cNvSpPr/>
          <p:nvPr/>
        </p:nvSpPr>
        <p:spPr>
          <a:xfrm>
            <a:off x="4842847" y="3995463"/>
            <a:ext cx="2374900" cy="1054100"/>
          </a:xfrm>
          <a:prstGeom prst="chevr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3</a:t>
            </a:r>
            <a:endParaRPr lang="en-GB" dirty="0">
              <a:solidFill>
                <a:schemeClr val="tx1"/>
              </a:solidFill>
            </a:endParaRPr>
          </a:p>
        </p:txBody>
      </p:sp>
      <p:sp>
        <p:nvSpPr>
          <p:cNvPr id="32" name="Chevron 31"/>
          <p:cNvSpPr/>
          <p:nvPr/>
        </p:nvSpPr>
        <p:spPr>
          <a:xfrm>
            <a:off x="6747847" y="4000229"/>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Regression Sprint</a:t>
            </a:r>
            <a:endParaRPr lang="en-GB" dirty="0">
              <a:solidFill>
                <a:schemeClr val="tx1"/>
              </a:solidFill>
            </a:endParaRPr>
          </a:p>
        </p:txBody>
      </p:sp>
      <p:sp>
        <p:nvSpPr>
          <p:cNvPr id="3" name="TextBox 2"/>
          <p:cNvSpPr txBox="1"/>
          <p:nvPr/>
        </p:nvSpPr>
        <p:spPr>
          <a:xfrm>
            <a:off x="1540853" y="1872593"/>
            <a:ext cx="1905000" cy="923330"/>
          </a:xfrm>
          <a:prstGeom prst="rect">
            <a:avLst/>
          </a:prstGeom>
          <a:noFill/>
        </p:spPr>
        <p:txBody>
          <a:bodyPr wrap="square" rtlCol="0">
            <a:spAutoFit/>
          </a:bodyPr>
          <a:lstStyle/>
          <a:p>
            <a:pPr algn="ctr"/>
            <a:r>
              <a:rPr lang="en-GB" dirty="0" smtClean="0"/>
              <a:t>We </a:t>
            </a:r>
            <a:r>
              <a:rPr lang="en-GB" b="1" dirty="0" smtClean="0"/>
              <a:t>HAVE NOT</a:t>
            </a:r>
            <a:r>
              <a:rPr lang="en-GB" dirty="0" smtClean="0"/>
              <a:t> affected anything else</a:t>
            </a:r>
            <a:endParaRPr lang="en-GB" dirty="0"/>
          </a:p>
        </p:txBody>
      </p:sp>
      <p:cxnSp>
        <p:nvCxnSpPr>
          <p:cNvPr id="13" name="Straight Connector 12"/>
          <p:cNvCxnSpPr>
            <a:stCxn id="10" idx="3"/>
            <a:endCxn id="3" idx="2"/>
          </p:cNvCxnSpPr>
          <p:nvPr/>
        </p:nvCxnSpPr>
        <p:spPr>
          <a:xfrm flipH="1" flipV="1">
            <a:off x="2493353" y="2795923"/>
            <a:ext cx="922947" cy="1726590"/>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4070747" y="1872593"/>
            <a:ext cx="2004000" cy="923330"/>
          </a:xfrm>
          <a:prstGeom prst="rect">
            <a:avLst/>
          </a:prstGeom>
          <a:noFill/>
        </p:spPr>
        <p:txBody>
          <a:bodyPr wrap="square" rtlCol="0">
            <a:spAutoFit/>
          </a:bodyPr>
          <a:lstStyle/>
          <a:p>
            <a:pPr algn="ctr"/>
            <a:r>
              <a:rPr lang="en-GB" dirty="0" smtClean="0"/>
              <a:t>We </a:t>
            </a:r>
            <a:r>
              <a:rPr lang="en-GB" b="1" dirty="0" smtClean="0"/>
              <a:t>SHOULD NOT </a:t>
            </a:r>
            <a:r>
              <a:rPr lang="en-GB" dirty="0" smtClean="0"/>
              <a:t>have affected anything else</a:t>
            </a:r>
            <a:endParaRPr lang="en-GB" dirty="0"/>
          </a:p>
        </p:txBody>
      </p:sp>
      <p:cxnSp>
        <p:nvCxnSpPr>
          <p:cNvPr id="29" name="Straight Connector 28"/>
          <p:cNvCxnSpPr>
            <a:stCxn id="5" idx="3"/>
            <a:endCxn id="28" idx="2"/>
          </p:cNvCxnSpPr>
          <p:nvPr/>
        </p:nvCxnSpPr>
        <p:spPr>
          <a:xfrm flipH="1" flipV="1">
            <a:off x="5072747" y="2795923"/>
            <a:ext cx="248553" cy="1726590"/>
          </a:xfrm>
          <a:prstGeom prst="line">
            <a:avLst/>
          </a:prstGeom>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6676961" y="1872593"/>
            <a:ext cx="1670700" cy="923330"/>
          </a:xfrm>
          <a:prstGeom prst="rect">
            <a:avLst/>
          </a:prstGeom>
          <a:noFill/>
        </p:spPr>
        <p:txBody>
          <a:bodyPr wrap="square" rtlCol="0">
            <a:spAutoFit/>
          </a:bodyPr>
          <a:lstStyle/>
          <a:p>
            <a:pPr algn="ctr"/>
            <a:r>
              <a:rPr lang="en-GB" dirty="0" smtClean="0"/>
              <a:t>We </a:t>
            </a:r>
            <a:r>
              <a:rPr lang="en-GB" b="1" dirty="0" smtClean="0"/>
              <a:t>MAY HAVE </a:t>
            </a:r>
            <a:r>
              <a:rPr lang="en-GB" dirty="0" smtClean="0"/>
              <a:t>affected something else</a:t>
            </a:r>
            <a:endParaRPr lang="en-GB" dirty="0"/>
          </a:p>
        </p:txBody>
      </p:sp>
      <p:cxnSp>
        <p:nvCxnSpPr>
          <p:cNvPr id="34" name="Straight Connector 33"/>
          <p:cNvCxnSpPr>
            <a:stCxn id="26" idx="3"/>
            <a:endCxn id="33" idx="2"/>
          </p:cNvCxnSpPr>
          <p:nvPr/>
        </p:nvCxnSpPr>
        <p:spPr>
          <a:xfrm flipV="1">
            <a:off x="7217747" y="2795923"/>
            <a:ext cx="294564" cy="1726590"/>
          </a:xfrm>
          <a:prstGeom prst="line">
            <a:avLst/>
          </a:prstGeom>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8866419" y="1872593"/>
            <a:ext cx="2281594" cy="923330"/>
          </a:xfrm>
          <a:prstGeom prst="rect">
            <a:avLst/>
          </a:prstGeom>
          <a:noFill/>
        </p:spPr>
        <p:txBody>
          <a:bodyPr wrap="square" rtlCol="0">
            <a:spAutoFit/>
          </a:bodyPr>
          <a:lstStyle/>
          <a:p>
            <a:pPr algn="ctr"/>
            <a:r>
              <a:rPr lang="en-GB" dirty="0" smtClean="0"/>
              <a:t>We have run out of time to regression test</a:t>
            </a:r>
          </a:p>
          <a:p>
            <a:pPr algn="ctr"/>
            <a:r>
              <a:rPr lang="en-GB" b="1" dirty="0" smtClean="0"/>
              <a:t>SHIP IT </a:t>
            </a:r>
            <a:r>
              <a:rPr lang="en-GB" dirty="0" smtClean="0"/>
              <a:t>anyway!</a:t>
            </a:r>
            <a:endParaRPr lang="en-GB" dirty="0"/>
          </a:p>
        </p:txBody>
      </p:sp>
      <p:cxnSp>
        <p:nvCxnSpPr>
          <p:cNvPr id="36" name="Straight Connector 35"/>
          <p:cNvCxnSpPr>
            <a:stCxn id="32" idx="3"/>
            <a:endCxn id="35" idx="2"/>
          </p:cNvCxnSpPr>
          <p:nvPr/>
        </p:nvCxnSpPr>
        <p:spPr>
          <a:xfrm flipV="1">
            <a:off x="9122747" y="2795923"/>
            <a:ext cx="884469" cy="173135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1291250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fade">
                                      <p:cBhvr>
                                        <p:cTn id="26" dur="500"/>
                                        <p:tgtEl>
                                          <p:spTgt spid="3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fade">
                                      <p:cBhvr>
                                        <p:cTn id="31" dur="500"/>
                                        <p:tgtEl>
                                          <p:spTgt spid="3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fade">
                                      <p:cBhvr>
                                        <p:cTn id="3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8" grpId="0"/>
      <p:bldP spid="33" grpId="0"/>
      <p:bldP spid="35"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Summary</a:t>
            </a:r>
            <a:endParaRPr lang="en-GB" dirty="0"/>
          </a:p>
        </p:txBody>
      </p:sp>
      <p:sp>
        <p:nvSpPr>
          <p:cNvPr id="3" name="Content Placeholder 2"/>
          <p:cNvSpPr>
            <a:spLocks noGrp="1"/>
          </p:cNvSpPr>
          <p:nvPr>
            <p:ph idx="1"/>
          </p:nvPr>
        </p:nvSpPr>
        <p:spPr/>
        <p:txBody>
          <a:bodyPr/>
          <a:lstStyle/>
          <a:p>
            <a:r>
              <a:rPr lang="en-GB" b="1" dirty="0" smtClean="0"/>
              <a:t>Communication </a:t>
            </a:r>
            <a:r>
              <a:rPr lang="en-GB" b="1" dirty="0" smtClean="0">
                <a:solidFill>
                  <a:schemeClr val="accent4"/>
                </a:solidFill>
              </a:rPr>
              <a:t>over Automation</a:t>
            </a:r>
          </a:p>
          <a:p>
            <a:r>
              <a:rPr lang="en-GB" b="1" dirty="0" smtClean="0"/>
              <a:t>Take time </a:t>
            </a:r>
            <a:r>
              <a:rPr lang="en-GB" b="1" dirty="0" smtClean="0">
                <a:solidFill>
                  <a:schemeClr val="accent4"/>
                </a:solidFill>
              </a:rPr>
              <a:t>to understand</a:t>
            </a:r>
          </a:p>
          <a:p>
            <a:r>
              <a:rPr lang="en-GB" b="1" dirty="0" smtClean="0"/>
              <a:t>Take </a:t>
            </a:r>
            <a:r>
              <a:rPr lang="en-GB" b="1" dirty="0" smtClean="0">
                <a:solidFill>
                  <a:schemeClr val="accent4"/>
                </a:solidFill>
              </a:rPr>
              <a:t>part</a:t>
            </a:r>
          </a:p>
          <a:p>
            <a:r>
              <a:rPr lang="en-GB" b="1" dirty="0" smtClean="0"/>
              <a:t>Treat your tests </a:t>
            </a:r>
            <a:r>
              <a:rPr lang="en-GB" b="1" dirty="0" smtClean="0">
                <a:solidFill>
                  <a:schemeClr val="accent4"/>
                </a:solidFill>
              </a:rPr>
              <a:t>like your code</a:t>
            </a:r>
          </a:p>
          <a:p>
            <a:r>
              <a:rPr lang="en-GB" b="1" dirty="0" smtClean="0"/>
              <a:t>Be </a:t>
            </a:r>
            <a:r>
              <a:rPr lang="en-GB" b="1" dirty="0" smtClean="0">
                <a:solidFill>
                  <a:schemeClr val="accent4"/>
                </a:solidFill>
              </a:rPr>
              <a:t>thorough</a:t>
            </a:r>
          </a:p>
        </p:txBody>
      </p:sp>
    </p:spTree>
    <p:extLst>
      <p:ext uri="{BB962C8B-B14F-4D97-AF65-F5344CB8AC3E}">
        <p14:creationId xmlns:p14="http://schemas.microsoft.com/office/powerpoint/2010/main" xmlns="" val="4729927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Any Questions?</a:t>
            </a:r>
            <a:endParaRPr lang="en-GB" dirty="0"/>
          </a:p>
        </p:txBody>
      </p:sp>
      <p:sp>
        <p:nvSpPr>
          <p:cNvPr id="3" name="Content Placeholder 2"/>
          <p:cNvSpPr>
            <a:spLocks noGrp="1"/>
          </p:cNvSpPr>
          <p:nvPr>
            <p:ph idx="1"/>
          </p:nvPr>
        </p:nvSpPr>
        <p:spPr/>
        <p:txBody>
          <a:bodyPr/>
          <a:lstStyle/>
          <a:p>
            <a:endParaRPr lang="en-GB"/>
          </a:p>
        </p:txBody>
      </p:sp>
    </p:spTree>
    <p:extLst>
      <p:ext uri="{BB962C8B-B14F-4D97-AF65-F5344CB8AC3E}">
        <p14:creationId xmlns:p14="http://schemas.microsoft.com/office/powerpoint/2010/main" xmlns="" val="125159455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Resources</a:t>
            </a:r>
            <a:endParaRPr lang="en-GB" dirty="0"/>
          </a:p>
        </p:txBody>
      </p:sp>
      <p:sp>
        <p:nvSpPr>
          <p:cNvPr id="3" name="Content Placeholder 2"/>
          <p:cNvSpPr>
            <a:spLocks noGrp="1"/>
          </p:cNvSpPr>
          <p:nvPr>
            <p:ph idx="1"/>
          </p:nvPr>
        </p:nvSpPr>
        <p:spPr/>
        <p:txBody>
          <a:bodyPr/>
          <a:lstStyle/>
          <a:p>
            <a:r>
              <a:rPr lang="en-GB" dirty="0" smtClean="0"/>
              <a:t>Books: Specification By Example</a:t>
            </a:r>
          </a:p>
          <a:p>
            <a:r>
              <a:rPr lang="en-GB" dirty="0" smtClean="0">
                <a:hlinkClick r:id="rId2"/>
              </a:rPr>
              <a:t>http://dannorth.net/</a:t>
            </a:r>
            <a:endParaRPr lang="en-GB" dirty="0" smtClean="0"/>
          </a:p>
          <a:p>
            <a:r>
              <a:rPr lang="en-GB" dirty="0" smtClean="0">
                <a:hlinkClick r:id="rId3"/>
              </a:rPr>
              <a:t>http://lizkeogh.com/</a:t>
            </a:r>
            <a:endParaRPr lang="en-GB" dirty="0" smtClean="0"/>
          </a:p>
          <a:p>
            <a:r>
              <a:rPr lang="en-GB" dirty="0" smtClean="0">
                <a:hlinkClick r:id="rId4"/>
              </a:rPr>
              <a:t>http://richallen.blogspot.com</a:t>
            </a:r>
            <a:endParaRPr lang="en-GB" dirty="0" smtClean="0"/>
          </a:p>
          <a:p>
            <a:endParaRPr lang="en-GB" dirty="0"/>
          </a:p>
        </p:txBody>
      </p:sp>
      <p:sp>
        <p:nvSpPr>
          <p:cNvPr id="4" name="TextBox 3"/>
          <p:cNvSpPr txBox="1"/>
          <p:nvPr/>
        </p:nvSpPr>
        <p:spPr>
          <a:xfrm>
            <a:off x="9108592" y="5388570"/>
            <a:ext cx="2540952" cy="923330"/>
          </a:xfrm>
          <a:prstGeom prst="rect">
            <a:avLst/>
          </a:prstGeom>
          <a:noFill/>
        </p:spPr>
        <p:txBody>
          <a:bodyPr wrap="none" rtlCol="0">
            <a:spAutoFit/>
          </a:bodyPr>
          <a:lstStyle/>
          <a:p>
            <a:r>
              <a:rPr lang="en-GB" dirty="0" smtClean="0"/>
              <a:t>Richard Allen</a:t>
            </a:r>
          </a:p>
          <a:p>
            <a:r>
              <a:rPr lang="en-GB" dirty="0" smtClean="0"/>
              <a:t>t: @</a:t>
            </a:r>
            <a:r>
              <a:rPr lang="en-GB" dirty="0" err="1" smtClean="0"/>
              <a:t>rich_allen</a:t>
            </a:r>
            <a:endParaRPr lang="en-GB" dirty="0" smtClean="0"/>
          </a:p>
          <a:p>
            <a:r>
              <a:rPr lang="en-GB" dirty="0" smtClean="0"/>
              <a:t>e: rich@leavewizard.com</a:t>
            </a:r>
            <a:endParaRPr lang="en-GB" dirty="0"/>
          </a:p>
        </p:txBody>
      </p:sp>
    </p:spTree>
    <p:extLst>
      <p:ext uri="{BB962C8B-B14F-4D97-AF65-F5344CB8AC3E}">
        <p14:creationId xmlns:p14="http://schemas.microsoft.com/office/powerpoint/2010/main" xmlns="" val="28130074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Future: Feature development</a:t>
            </a:r>
            <a:endParaRPr lang="en-GB" dirty="0"/>
          </a:p>
        </p:txBody>
      </p:sp>
      <p:sp>
        <p:nvSpPr>
          <p:cNvPr id="5" name="Chevron 4"/>
          <p:cNvSpPr/>
          <p:nvPr/>
        </p:nvSpPr>
        <p:spPr>
          <a:xfrm>
            <a:off x="3606800" y="3309663"/>
            <a:ext cx="2374900" cy="1054100"/>
          </a:xfrm>
          <a:prstGeom prst="chevron">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Develop</a:t>
            </a:r>
            <a:endParaRPr lang="en-GB" dirty="0">
              <a:solidFill>
                <a:schemeClr val="tx1"/>
              </a:solidFill>
            </a:endParaRPr>
          </a:p>
        </p:txBody>
      </p:sp>
      <p:sp>
        <p:nvSpPr>
          <p:cNvPr id="6" name="Chevron 5"/>
          <p:cNvSpPr/>
          <p:nvPr/>
        </p:nvSpPr>
        <p:spPr>
          <a:xfrm>
            <a:off x="3606800" y="4431878"/>
            <a:ext cx="2374900" cy="1054100"/>
          </a:xfrm>
          <a:prstGeom prst="chevr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Test Automation</a:t>
            </a:r>
            <a:endParaRPr lang="en-GB" dirty="0">
              <a:solidFill>
                <a:schemeClr val="tx1"/>
              </a:solidFill>
            </a:endParaRPr>
          </a:p>
        </p:txBody>
      </p:sp>
      <p:sp>
        <p:nvSpPr>
          <p:cNvPr id="9" name="Chevron 8"/>
          <p:cNvSpPr/>
          <p:nvPr/>
        </p:nvSpPr>
        <p:spPr>
          <a:xfrm>
            <a:off x="5511800" y="4431878"/>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Verification</a:t>
            </a:r>
            <a:endParaRPr lang="en-GB" dirty="0">
              <a:solidFill>
                <a:schemeClr val="tx1"/>
              </a:solidFill>
            </a:endParaRPr>
          </a:p>
        </p:txBody>
      </p:sp>
      <p:sp>
        <p:nvSpPr>
          <p:cNvPr id="10" name="Chevron 9"/>
          <p:cNvSpPr/>
          <p:nvPr/>
        </p:nvSpPr>
        <p:spPr>
          <a:xfrm>
            <a:off x="1701800" y="3309663"/>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12" name="Chevron 11"/>
          <p:cNvSpPr/>
          <p:nvPr/>
        </p:nvSpPr>
        <p:spPr>
          <a:xfrm>
            <a:off x="1701800" y="4433680"/>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17" name="TextBox 16"/>
          <p:cNvSpPr txBox="1"/>
          <p:nvPr/>
        </p:nvSpPr>
        <p:spPr>
          <a:xfrm>
            <a:off x="219761" y="3647974"/>
            <a:ext cx="1236877" cy="369332"/>
          </a:xfrm>
          <a:prstGeom prst="rect">
            <a:avLst/>
          </a:prstGeom>
          <a:noFill/>
        </p:spPr>
        <p:txBody>
          <a:bodyPr wrap="none" rtlCol="0">
            <a:spAutoFit/>
          </a:bodyPr>
          <a:lstStyle/>
          <a:p>
            <a:r>
              <a:rPr lang="en-GB" dirty="0" smtClean="0"/>
              <a:t>Developers</a:t>
            </a:r>
            <a:endParaRPr lang="en-GB" dirty="0"/>
          </a:p>
        </p:txBody>
      </p:sp>
      <p:sp>
        <p:nvSpPr>
          <p:cNvPr id="18" name="TextBox 17"/>
          <p:cNvSpPr txBox="1"/>
          <p:nvPr/>
        </p:nvSpPr>
        <p:spPr>
          <a:xfrm>
            <a:off x="305509" y="4774262"/>
            <a:ext cx="834780" cy="369332"/>
          </a:xfrm>
          <a:prstGeom prst="rect">
            <a:avLst/>
          </a:prstGeom>
          <a:noFill/>
        </p:spPr>
        <p:txBody>
          <a:bodyPr wrap="none" rtlCol="0">
            <a:spAutoFit/>
          </a:bodyPr>
          <a:lstStyle/>
          <a:p>
            <a:r>
              <a:rPr lang="en-GB" dirty="0" smtClean="0"/>
              <a:t>Testers</a:t>
            </a:r>
            <a:endParaRPr lang="en-GB" dirty="0"/>
          </a:p>
        </p:txBody>
      </p:sp>
      <p:cxnSp>
        <p:nvCxnSpPr>
          <p:cNvPr id="20" name="Straight Connector 19"/>
          <p:cNvCxnSpPr>
            <a:stCxn id="23" idx="3"/>
            <a:endCxn id="26" idx="1"/>
          </p:cNvCxnSpPr>
          <p:nvPr/>
        </p:nvCxnSpPr>
        <p:spPr>
          <a:xfrm flipV="1">
            <a:off x="7886700" y="3841854"/>
            <a:ext cx="1955801" cy="4124"/>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8131175" y="3911363"/>
            <a:ext cx="939801" cy="923330"/>
          </a:xfrm>
          <a:prstGeom prst="rect">
            <a:avLst/>
          </a:prstGeom>
          <a:noFill/>
        </p:spPr>
        <p:txBody>
          <a:bodyPr wrap="square" rtlCol="0">
            <a:spAutoFit/>
          </a:bodyPr>
          <a:lstStyle/>
          <a:p>
            <a:pPr algn="ctr"/>
            <a:r>
              <a:rPr lang="en-GB" dirty="0" smtClean="0"/>
              <a:t>Move to next feature</a:t>
            </a:r>
            <a:endParaRPr lang="en-GB" dirty="0"/>
          </a:p>
        </p:txBody>
      </p:sp>
      <p:sp>
        <p:nvSpPr>
          <p:cNvPr id="26" name="Chevron 25"/>
          <p:cNvSpPr/>
          <p:nvPr/>
        </p:nvSpPr>
        <p:spPr>
          <a:xfrm>
            <a:off x="9315451" y="3314804"/>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23" name="Chevron 22"/>
          <p:cNvSpPr/>
          <p:nvPr/>
        </p:nvSpPr>
        <p:spPr>
          <a:xfrm>
            <a:off x="5511800" y="3318928"/>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Verification</a:t>
            </a:r>
            <a:endParaRPr lang="en-GB" dirty="0">
              <a:solidFill>
                <a:schemeClr val="tx1"/>
              </a:solidFill>
            </a:endParaRPr>
          </a:p>
        </p:txBody>
      </p:sp>
      <p:cxnSp>
        <p:nvCxnSpPr>
          <p:cNvPr id="28" name="Straight Connector 27"/>
          <p:cNvCxnSpPr>
            <a:stCxn id="9" idx="3"/>
            <a:endCxn id="33" idx="1"/>
          </p:cNvCxnSpPr>
          <p:nvPr/>
        </p:nvCxnSpPr>
        <p:spPr>
          <a:xfrm flipV="1">
            <a:off x="7886700" y="4939585"/>
            <a:ext cx="1955801" cy="19343"/>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33" name="Chevron 32"/>
          <p:cNvSpPr/>
          <p:nvPr/>
        </p:nvSpPr>
        <p:spPr>
          <a:xfrm>
            <a:off x="9315451" y="4412535"/>
            <a:ext cx="2374900" cy="1054100"/>
          </a:xfrm>
          <a:prstGeom prst="chevron">
            <a:avLst/>
          </a:prstGeom>
          <a:solidFill>
            <a:schemeClr val="bg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Pre-Plan</a:t>
            </a:r>
            <a:endParaRPr lang="en-GB" dirty="0">
              <a:solidFill>
                <a:schemeClr val="tx1"/>
              </a:solidFill>
            </a:endParaRPr>
          </a:p>
        </p:txBody>
      </p:sp>
      <p:sp>
        <p:nvSpPr>
          <p:cNvPr id="34" name="Chevron 33"/>
          <p:cNvSpPr/>
          <p:nvPr/>
        </p:nvSpPr>
        <p:spPr>
          <a:xfrm>
            <a:off x="3606800" y="1963615"/>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5" name="Chevron 34"/>
          <p:cNvSpPr/>
          <p:nvPr/>
        </p:nvSpPr>
        <p:spPr>
          <a:xfrm>
            <a:off x="1701800" y="1963615"/>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Regression Test</a:t>
            </a:r>
            <a:endParaRPr lang="en-GB" dirty="0">
              <a:solidFill>
                <a:schemeClr val="tx1"/>
              </a:solidFill>
            </a:endParaRPr>
          </a:p>
        </p:txBody>
      </p:sp>
      <p:sp>
        <p:nvSpPr>
          <p:cNvPr id="36" name="Chevron 35"/>
          <p:cNvSpPr/>
          <p:nvPr/>
        </p:nvSpPr>
        <p:spPr>
          <a:xfrm>
            <a:off x="9321800" y="1955512"/>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7" name="Chevron 36"/>
          <p:cNvSpPr/>
          <p:nvPr/>
        </p:nvSpPr>
        <p:spPr>
          <a:xfrm>
            <a:off x="5511800" y="1972880"/>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38" name="Chevron 37"/>
          <p:cNvSpPr/>
          <p:nvPr/>
        </p:nvSpPr>
        <p:spPr>
          <a:xfrm>
            <a:off x="7416800" y="1955512"/>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tx1"/>
                </a:solidFill>
              </a:rPr>
              <a:t>Regression Test</a:t>
            </a:r>
          </a:p>
        </p:txBody>
      </p:sp>
      <p:sp>
        <p:nvSpPr>
          <p:cNvPr id="40" name="TextBox 39"/>
          <p:cNvSpPr txBox="1"/>
          <p:nvPr/>
        </p:nvSpPr>
        <p:spPr>
          <a:xfrm>
            <a:off x="219761" y="2305999"/>
            <a:ext cx="1302408" cy="369332"/>
          </a:xfrm>
          <a:prstGeom prst="rect">
            <a:avLst/>
          </a:prstGeom>
          <a:noFill/>
        </p:spPr>
        <p:txBody>
          <a:bodyPr wrap="none" rtlCol="0">
            <a:spAutoFit/>
          </a:bodyPr>
          <a:lstStyle/>
          <a:p>
            <a:r>
              <a:rPr lang="en-GB" dirty="0" smtClean="0"/>
              <a:t>Automation</a:t>
            </a:r>
            <a:endParaRPr lang="en-GB" dirty="0"/>
          </a:p>
        </p:txBody>
      </p:sp>
    </p:spTree>
    <p:extLst>
      <p:ext uri="{BB962C8B-B14F-4D97-AF65-F5344CB8AC3E}">
        <p14:creationId xmlns:p14="http://schemas.microsoft.com/office/powerpoint/2010/main" xmlns="" val="3935907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500"/>
                                        <p:tgtEl>
                                          <p:spTgt spid="3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par>
                                <p:cTn id="41" presetID="10" presetClass="entr" presetSubtype="0" fill="hold" nodeType="with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grpId="0" nodeType="clickEffect">
                                  <p:stCondLst>
                                    <p:cond delay="0"/>
                                  </p:stCondLst>
                                  <p:childTnLst>
                                    <p:set>
                                      <p:cBhvr>
                                        <p:cTn id="53" dur="1" fill="hold">
                                          <p:stCondLst>
                                            <p:cond delay="0"/>
                                          </p:stCondLst>
                                        </p:cTn>
                                        <p:tgtEl>
                                          <p:spTgt spid="36"/>
                                        </p:tgtEl>
                                        <p:attrNameLst>
                                          <p:attrName>style.visibility</p:attrName>
                                        </p:attrNameLst>
                                      </p:cBhvr>
                                      <p:to>
                                        <p:strVal val="visible"/>
                                      </p:to>
                                    </p:set>
                                    <p:animEffect transition="in" filter="fade">
                                      <p:cBhvr>
                                        <p:cTn id="54" dur="500"/>
                                        <p:tgtEl>
                                          <p:spTgt spid="3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Effect transition="in" filter="fade">
                                      <p:cBhvr>
                                        <p:cTn id="57" dur="500"/>
                                        <p:tgtEl>
                                          <p:spTgt spid="26"/>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3"/>
                                        </p:tgtEl>
                                        <p:attrNameLst>
                                          <p:attrName>style.visibility</p:attrName>
                                        </p:attrNameLst>
                                      </p:cBhvr>
                                      <p:to>
                                        <p:strVal val="visible"/>
                                      </p:to>
                                    </p:set>
                                    <p:animEffect transition="in" filter="fade">
                                      <p:cBhvr>
                                        <p:cTn id="6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P spid="10" grpId="0" animBg="1"/>
      <p:bldP spid="12" grpId="0" animBg="1"/>
      <p:bldP spid="25" grpId="0"/>
      <p:bldP spid="26" grpId="0" animBg="1"/>
      <p:bldP spid="23" grpId="0" animBg="1"/>
      <p:bldP spid="33" grpId="0" animBg="1"/>
      <p:bldP spid="34" grpId="0" animBg="1"/>
      <p:bldP spid="35" grpId="0" animBg="1"/>
      <p:bldP spid="36" grpId="0" animBg="1"/>
      <p:bldP spid="37" grpId="0" animBg="1"/>
      <p:bldP spid="3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Future: Continuous Delivery</a:t>
            </a:r>
            <a:endParaRPr lang="en-GB" dirty="0"/>
          </a:p>
        </p:txBody>
      </p:sp>
      <p:sp>
        <p:nvSpPr>
          <p:cNvPr id="5" name="Chevron 4"/>
          <p:cNvSpPr/>
          <p:nvPr/>
        </p:nvSpPr>
        <p:spPr>
          <a:xfrm>
            <a:off x="2946400" y="3995463"/>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2</a:t>
            </a:r>
            <a:endParaRPr lang="en-GB" dirty="0">
              <a:solidFill>
                <a:schemeClr val="tx1"/>
              </a:solidFill>
            </a:endParaRPr>
          </a:p>
        </p:txBody>
      </p:sp>
      <p:sp>
        <p:nvSpPr>
          <p:cNvPr id="10" name="Chevron 9"/>
          <p:cNvSpPr/>
          <p:nvPr/>
        </p:nvSpPr>
        <p:spPr>
          <a:xfrm>
            <a:off x="1041400" y="3995463"/>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1</a:t>
            </a:r>
            <a:endParaRPr lang="en-GB" dirty="0">
              <a:solidFill>
                <a:schemeClr val="tx1"/>
              </a:solidFill>
            </a:endParaRPr>
          </a:p>
        </p:txBody>
      </p:sp>
      <p:sp>
        <p:nvSpPr>
          <p:cNvPr id="26" name="Chevron 25"/>
          <p:cNvSpPr/>
          <p:nvPr/>
        </p:nvSpPr>
        <p:spPr>
          <a:xfrm>
            <a:off x="4842847" y="3995463"/>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3</a:t>
            </a:r>
            <a:endParaRPr lang="en-GB" dirty="0">
              <a:solidFill>
                <a:schemeClr val="tx1"/>
              </a:solidFill>
            </a:endParaRPr>
          </a:p>
        </p:txBody>
      </p:sp>
      <p:sp>
        <p:nvSpPr>
          <p:cNvPr id="32" name="Chevron 31"/>
          <p:cNvSpPr/>
          <p:nvPr/>
        </p:nvSpPr>
        <p:spPr>
          <a:xfrm>
            <a:off x="6747847" y="4000229"/>
            <a:ext cx="2374900" cy="1054100"/>
          </a:xfrm>
          <a:prstGeom prst="chevron">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solidFill>
                  <a:schemeClr val="tx1"/>
                </a:solidFill>
              </a:rPr>
              <a:t>Sprint 4</a:t>
            </a:r>
            <a:endParaRPr lang="en-GB" dirty="0">
              <a:solidFill>
                <a:schemeClr val="tx1"/>
              </a:solidFill>
            </a:endParaRPr>
          </a:p>
        </p:txBody>
      </p:sp>
      <p:sp>
        <p:nvSpPr>
          <p:cNvPr id="3" name="TextBox 2"/>
          <p:cNvSpPr txBox="1"/>
          <p:nvPr/>
        </p:nvSpPr>
        <p:spPr>
          <a:xfrm>
            <a:off x="2477294" y="2054498"/>
            <a:ext cx="1905000" cy="369332"/>
          </a:xfrm>
          <a:prstGeom prst="rect">
            <a:avLst/>
          </a:prstGeom>
          <a:noFill/>
        </p:spPr>
        <p:txBody>
          <a:bodyPr wrap="square" rtlCol="0">
            <a:spAutoFit/>
          </a:bodyPr>
          <a:lstStyle/>
          <a:p>
            <a:pPr algn="ctr"/>
            <a:r>
              <a:rPr lang="en-GB" b="1" dirty="0" smtClean="0"/>
              <a:t>SHIP IT!</a:t>
            </a:r>
            <a:endParaRPr lang="en-GB" b="1" dirty="0"/>
          </a:p>
        </p:txBody>
      </p:sp>
      <p:cxnSp>
        <p:nvCxnSpPr>
          <p:cNvPr id="13" name="Straight Connector 12"/>
          <p:cNvCxnSpPr>
            <a:stCxn id="10" idx="3"/>
            <a:endCxn id="3" idx="2"/>
          </p:cNvCxnSpPr>
          <p:nvPr/>
        </p:nvCxnSpPr>
        <p:spPr>
          <a:xfrm flipV="1">
            <a:off x="3416300" y="2423830"/>
            <a:ext cx="13494" cy="2098683"/>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4395788" y="2054498"/>
            <a:ext cx="1905000" cy="369332"/>
          </a:xfrm>
          <a:prstGeom prst="rect">
            <a:avLst/>
          </a:prstGeom>
          <a:noFill/>
        </p:spPr>
        <p:txBody>
          <a:bodyPr wrap="square" rtlCol="0">
            <a:spAutoFit/>
          </a:bodyPr>
          <a:lstStyle/>
          <a:p>
            <a:pPr algn="ctr"/>
            <a:r>
              <a:rPr lang="en-GB" b="1" dirty="0" smtClean="0"/>
              <a:t>SHIP IT!</a:t>
            </a:r>
            <a:endParaRPr lang="en-GB" b="1" dirty="0"/>
          </a:p>
        </p:txBody>
      </p:sp>
      <p:cxnSp>
        <p:nvCxnSpPr>
          <p:cNvPr id="18" name="Straight Connector 17"/>
          <p:cNvCxnSpPr>
            <a:endCxn id="17" idx="2"/>
          </p:cNvCxnSpPr>
          <p:nvPr/>
        </p:nvCxnSpPr>
        <p:spPr>
          <a:xfrm flipV="1">
            <a:off x="5334794" y="2423830"/>
            <a:ext cx="13494" cy="2098684"/>
          </a:xfrm>
          <a:prstGeom prst="line">
            <a:avLst/>
          </a:prstGeom>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6247477" y="2054498"/>
            <a:ext cx="1905000" cy="369332"/>
          </a:xfrm>
          <a:prstGeom prst="rect">
            <a:avLst/>
          </a:prstGeom>
          <a:noFill/>
        </p:spPr>
        <p:txBody>
          <a:bodyPr wrap="square" rtlCol="0">
            <a:spAutoFit/>
          </a:bodyPr>
          <a:lstStyle/>
          <a:p>
            <a:pPr algn="ctr"/>
            <a:r>
              <a:rPr lang="en-GB" b="1" dirty="0" smtClean="0"/>
              <a:t>SHIP IT!</a:t>
            </a:r>
            <a:endParaRPr lang="en-GB" b="1" dirty="0"/>
          </a:p>
        </p:txBody>
      </p:sp>
      <p:cxnSp>
        <p:nvCxnSpPr>
          <p:cNvPr id="20" name="Straight Connector 19"/>
          <p:cNvCxnSpPr>
            <a:endCxn id="19" idx="2"/>
          </p:cNvCxnSpPr>
          <p:nvPr/>
        </p:nvCxnSpPr>
        <p:spPr>
          <a:xfrm flipV="1">
            <a:off x="7186483" y="2423830"/>
            <a:ext cx="13494" cy="2098684"/>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156689" y="2054497"/>
            <a:ext cx="1905000" cy="369332"/>
          </a:xfrm>
          <a:prstGeom prst="rect">
            <a:avLst/>
          </a:prstGeom>
          <a:noFill/>
        </p:spPr>
        <p:txBody>
          <a:bodyPr wrap="square" rtlCol="0">
            <a:spAutoFit/>
          </a:bodyPr>
          <a:lstStyle/>
          <a:p>
            <a:pPr algn="ctr"/>
            <a:r>
              <a:rPr lang="en-GB" b="1" dirty="0" smtClean="0"/>
              <a:t>SHIP IT!</a:t>
            </a:r>
            <a:endParaRPr lang="en-GB" b="1" dirty="0"/>
          </a:p>
        </p:txBody>
      </p:sp>
      <p:cxnSp>
        <p:nvCxnSpPr>
          <p:cNvPr id="22" name="Straight Connector 21"/>
          <p:cNvCxnSpPr>
            <a:endCxn id="21" idx="2"/>
          </p:cNvCxnSpPr>
          <p:nvPr/>
        </p:nvCxnSpPr>
        <p:spPr>
          <a:xfrm flipV="1">
            <a:off x="9095695" y="2423829"/>
            <a:ext cx="13494" cy="209868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473393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19"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Team dynamic</a:t>
            </a:r>
            <a:endParaRPr lang="en-GB" dirty="0"/>
          </a:p>
        </p:txBody>
      </p:sp>
      <p:sp>
        <p:nvSpPr>
          <p:cNvPr id="4" name="Isosceles Triangle 3"/>
          <p:cNvSpPr/>
          <p:nvPr/>
        </p:nvSpPr>
        <p:spPr>
          <a:xfrm>
            <a:off x="1913206" y="1690687"/>
            <a:ext cx="4909625" cy="4344571"/>
          </a:xfrm>
          <a:prstGeom prst="triangle">
            <a:avLst>
              <a:gd name="adj" fmla="val 5093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5" name="Isosceles Triangle 4"/>
          <p:cNvSpPr/>
          <p:nvPr/>
        </p:nvSpPr>
        <p:spPr>
          <a:xfrm rot="10800000">
            <a:off x="5040920" y="1690684"/>
            <a:ext cx="4933073" cy="434457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 name="TextBox 5"/>
          <p:cNvSpPr txBox="1"/>
          <p:nvPr/>
        </p:nvSpPr>
        <p:spPr>
          <a:xfrm>
            <a:off x="6898011" y="2431471"/>
            <a:ext cx="1340816" cy="584775"/>
          </a:xfrm>
          <a:prstGeom prst="rect">
            <a:avLst/>
          </a:prstGeom>
          <a:noFill/>
        </p:spPr>
        <p:txBody>
          <a:bodyPr wrap="none" rtlCol="0">
            <a:spAutoFit/>
          </a:bodyPr>
          <a:lstStyle/>
          <a:p>
            <a:r>
              <a:rPr lang="en-GB" sz="3200" dirty="0" smtClean="0"/>
              <a:t>Testers</a:t>
            </a:r>
            <a:endParaRPr lang="en-GB" sz="3200" dirty="0"/>
          </a:p>
        </p:txBody>
      </p:sp>
      <p:cxnSp>
        <p:nvCxnSpPr>
          <p:cNvPr id="8" name="Straight Connector 7"/>
          <p:cNvCxnSpPr/>
          <p:nvPr/>
        </p:nvCxnSpPr>
        <p:spPr>
          <a:xfrm>
            <a:off x="838200" y="1690685"/>
            <a:ext cx="106269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892863" y="6035260"/>
            <a:ext cx="1062696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3360498" y="6156131"/>
            <a:ext cx="2033505" cy="369332"/>
          </a:xfrm>
          <a:prstGeom prst="rect">
            <a:avLst/>
          </a:prstGeom>
          <a:noFill/>
        </p:spPr>
        <p:txBody>
          <a:bodyPr wrap="none" rtlCol="0">
            <a:spAutoFit/>
          </a:bodyPr>
          <a:lstStyle/>
          <a:p>
            <a:r>
              <a:rPr lang="en-GB" dirty="0" smtClean="0"/>
              <a:t>Great at developing</a:t>
            </a:r>
            <a:endParaRPr lang="en-GB" dirty="0"/>
          </a:p>
        </p:txBody>
      </p:sp>
      <p:sp>
        <p:nvSpPr>
          <p:cNvPr id="11" name="TextBox 10"/>
          <p:cNvSpPr txBox="1"/>
          <p:nvPr/>
        </p:nvSpPr>
        <p:spPr>
          <a:xfrm>
            <a:off x="6688706" y="1321352"/>
            <a:ext cx="1637500" cy="369332"/>
          </a:xfrm>
          <a:prstGeom prst="rect">
            <a:avLst/>
          </a:prstGeom>
          <a:noFill/>
        </p:spPr>
        <p:txBody>
          <a:bodyPr wrap="none" rtlCol="0">
            <a:spAutoFit/>
          </a:bodyPr>
          <a:lstStyle/>
          <a:p>
            <a:r>
              <a:rPr lang="en-GB" dirty="0" smtClean="0"/>
              <a:t>Great at testing</a:t>
            </a:r>
            <a:endParaRPr lang="en-GB" dirty="0"/>
          </a:p>
        </p:txBody>
      </p:sp>
      <p:sp>
        <p:nvSpPr>
          <p:cNvPr id="12" name="TextBox 11"/>
          <p:cNvSpPr txBox="1"/>
          <p:nvPr/>
        </p:nvSpPr>
        <p:spPr>
          <a:xfrm>
            <a:off x="3342031" y="4839401"/>
            <a:ext cx="2051972" cy="584775"/>
          </a:xfrm>
          <a:prstGeom prst="rect">
            <a:avLst/>
          </a:prstGeom>
          <a:noFill/>
        </p:spPr>
        <p:txBody>
          <a:bodyPr wrap="none" rtlCol="0">
            <a:spAutoFit/>
          </a:bodyPr>
          <a:lstStyle/>
          <a:p>
            <a:r>
              <a:rPr lang="en-GB" sz="3200" dirty="0" smtClean="0"/>
              <a:t>Developers</a:t>
            </a:r>
            <a:endParaRPr lang="en-GB" sz="3200" dirty="0"/>
          </a:p>
        </p:txBody>
      </p:sp>
      <p:sp>
        <p:nvSpPr>
          <p:cNvPr id="15" name="Down Arrow 14"/>
          <p:cNvSpPr/>
          <p:nvPr/>
        </p:nvSpPr>
        <p:spPr>
          <a:xfrm>
            <a:off x="3891499" y="1690683"/>
            <a:ext cx="953037" cy="2146530"/>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Down Arrow 15"/>
          <p:cNvSpPr/>
          <p:nvPr/>
        </p:nvSpPr>
        <p:spPr>
          <a:xfrm rot="10800000">
            <a:off x="7036216" y="3837212"/>
            <a:ext cx="953037" cy="2198737"/>
          </a:xfrm>
          <a:prstGeom prst="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8" name="Straight Connector 17"/>
          <p:cNvCxnSpPr/>
          <p:nvPr/>
        </p:nvCxnSpPr>
        <p:spPr>
          <a:xfrm>
            <a:off x="892863" y="3837212"/>
            <a:ext cx="10572306" cy="0"/>
          </a:xfrm>
          <a:prstGeom prst="line">
            <a:avLst/>
          </a:prstGeom>
          <a:ln>
            <a:solidFill>
              <a:schemeClr val="tx1"/>
            </a:solidFill>
            <a:prstDash val="dashDot"/>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838200" y="3467880"/>
            <a:ext cx="2225481" cy="369332"/>
          </a:xfrm>
          <a:prstGeom prst="rect">
            <a:avLst/>
          </a:prstGeom>
          <a:noFill/>
        </p:spPr>
        <p:txBody>
          <a:bodyPr wrap="none" rtlCol="0">
            <a:spAutoFit/>
          </a:bodyPr>
          <a:lstStyle/>
          <a:p>
            <a:r>
              <a:rPr lang="en-GB" dirty="0" smtClean="0"/>
              <a:t>Cross functional team</a:t>
            </a:r>
            <a:endParaRPr lang="en-GB" dirty="0"/>
          </a:p>
        </p:txBody>
      </p:sp>
    </p:spTree>
    <p:extLst>
      <p:ext uri="{BB962C8B-B14F-4D97-AF65-F5344CB8AC3E}">
        <p14:creationId xmlns:p14="http://schemas.microsoft.com/office/powerpoint/2010/main" xmlns="" val="3490761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up)">
                                      <p:cBhvr>
                                        <p:cTn id="7" dur="500"/>
                                        <p:tgtEl>
                                          <p:spTgt spid="1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wipe(down)">
                                      <p:cBhvr>
                                        <p:cTn id="10" dur="500"/>
                                        <p:tgtEl>
                                          <p:spTgt spid="16"/>
                                        </p:tgtEl>
                                      </p:cBhvr>
                                    </p:animEffect>
                                  </p:childTnLst>
                                </p:cTn>
                              </p:par>
                              <p:par>
                                <p:cTn id="11" presetID="1"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9"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6374</TotalTime>
  <Words>1744</Words>
  <Application>Microsoft Office PowerPoint</Application>
  <PresentationFormat>Custom</PresentationFormat>
  <Paragraphs>410</Paragraphs>
  <Slides>62</Slides>
  <Notes>32</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Office Theme</vt:lpstr>
      <vt:lpstr>“Free from the shackles of Test Driven Development”</vt:lpstr>
      <vt:lpstr>About me</vt:lpstr>
      <vt:lpstr>The Challenge</vt:lpstr>
      <vt:lpstr>The Team</vt:lpstr>
      <vt:lpstr>Problem: Feature development</vt:lpstr>
      <vt:lpstr>Problem: Release Cycle</vt:lpstr>
      <vt:lpstr>Future: Feature development</vt:lpstr>
      <vt:lpstr>Future: Continuous Delivery</vt:lpstr>
      <vt:lpstr>Team dynamic</vt:lpstr>
      <vt:lpstr>Introducing BDD</vt:lpstr>
      <vt:lpstr>Read this!</vt:lpstr>
      <vt:lpstr>Why Examples?</vt:lpstr>
      <vt:lpstr>What’s in a story?</vt:lpstr>
      <vt:lpstr>Gherkin: User Story</vt:lpstr>
      <vt:lpstr>Gherkin: Scenarios</vt:lpstr>
      <vt:lpstr>A little tense?</vt:lpstr>
      <vt:lpstr>A little tense?</vt:lpstr>
      <vt:lpstr>A little tense?</vt:lpstr>
      <vt:lpstr>Ubiquitous language</vt:lpstr>
      <vt:lpstr>Aha!</vt:lpstr>
      <vt:lpstr>It’s a long journey</vt:lpstr>
      <vt:lpstr>The Curse of Knowledge</vt:lpstr>
      <vt:lpstr>Learning can be hard!</vt:lpstr>
      <vt:lpstr>The goal: Feature development</vt:lpstr>
      <vt:lpstr>Automation Triangle</vt:lpstr>
      <vt:lpstr>Ice Cream Cone Anti-Pattern</vt:lpstr>
      <vt:lpstr>Death by UI Tests</vt:lpstr>
      <vt:lpstr>The BDD Cycle</vt:lpstr>
      <vt:lpstr>Pick the right level for you</vt:lpstr>
      <vt:lpstr>A new Swag-O-Meter</vt:lpstr>
      <vt:lpstr>Early Requirement</vt:lpstr>
      <vt:lpstr>Pre-planning</vt:lpstr>
      <vt:lpstr>Planning/Pre-planning</vt:lpstr>
      <vt:lpstr>Define Scenarios</vt:lpstr>
      <vt:lpstr>Expand Scenarios</vt:lpstr>
      <vt:lpstr>Who writes/implements</vt:lpstr>
      <vt:lpstr>Pair programming</vt:lpstr>
      <vt:lpstr>SpecFlow Demo</vt:lpstr>
      <vt:lpstr>What is a unit test</vt:lpstr>
      <vt:lpstr>Unit testing: Red</vt:lpstr>
      <vt:lpstr>Unit testing: Green</vt:lpstr>
      <vt:lpstr>Unit testing: Refactor</vt:lpstr>
      <vt:lpstr>What is a Black box test?</vt:lpstr>
      <vt:lpstr>Consistency</vt:lpstr>
      <vt:lpstr>Project Structure</vt:lpstr>
      <vt:lpstr>Nuget Packages</vt:lpstr>
      <vt:lpstr>Demo</vt:lpstr>
      <vt:lpstr>Generating step definitions</vt:lpstr>
      <vt:lpstr>Step Argument Transforms</vt:lpstr>
      <vt:lpstr>Dependency Injection</vt:lpstr>
      <vt:lpstr>Tags</vt:lpstr>
      <vt:lpstr>Scenario Outline</vt:lpstr>
      <vt:lpstr>Scoping</vt:lpstr>
      <vt:lpstr>Hooks</vt:lpstr>
      <vt:lpstr>Capturing screenshots</vt:lpstr>
      <vt:lpstr>Sauce Labs</vt:lpstr>
      <vt:lpstr>Appium</vt:lpstr>
      <vt:lpstr>Background abuse</vt:lpstr>
      <vt:lpstr>Table abuse</vt:lpstr>
      <vt:lpstr>Summary</vt:lpstr>
      <vt:lpstr>Any Questions?</vt:lpstr>
      <vt:lpstr>Resources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from the shackles of Test Driven Development”</dc:title>
  <dc:creator>Richard Allen</dc:creator>
  <cp:lastModifiedBy>Richard Allen</cp:lastModifiedBy>
  <cp:revision>77</cp:revision>
  <dcterms:created xsi:type="dcterms:W3CDTF">2015-01-14T21:14:59Z</dcterms:created>
  <dcterms:modified xsi:type="dcterms:W3CDTF">2015-03-03T10:36:37Z</dcterms:modified>
</cp:coreProperties>
</file>

<file path=docProps/thumbnail.jpeg>
</file>